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115"/>
  </p:notesMasterIdLst>
  <p:handoutMasterIdLst>
    <p:handoutMasterId r:id="rId116"/>
  </p:handoutMasterIdLst>
  <p:sldIdLst>
    <p:sldId id="349" r:id="rId2"/>
    <p:sldId id="338" r:id="rId3"/>
    <p:sldId id="350" r:id="rId4"/>
    <p:sldId id="257" r:id="rId5"/>
    <p:sldId id="258" r:id="rId6"/>
    <p:sldId id="259" r:id="rId7"/>
    <p:sldId id="260" r:id="rId8"/>
    <p:sldId id="352" r:id="rId9"/>
    <p:sldId id="385" r:id="rId10"/>
    <p:sldId id="413" r:id="rId11"/>
    <p:sldId id="345" r:id="rId12"/>
    <p:sldId id="346" r:id="rId13"/>
    <p:sldId id="369" r:id="rId14"/>
    <p:sldId id="370" r:id="rId15"/>
    <p:sldId id="371" r:id="rId16"/>
    <p:sldId id="372" r:id="rId17"/>
    <p:sldId id="373" r:id="rId18"/>
    <p:sldId id="374" r:id="rId19"/>
    <p:sldId id="383" r:id="rId20"/>
    <p:sldId id="510" r:id="rId21"/>
    <p:sldId id="509" r:id="rId22"/>
    <p:sldId id="511" r:id="rId23"/>
    <p:sldId id="512" r:id="rId24"/>
    <p:sldId id="514" r:id="rId25"/>
    <p:sldId id="513" r:id="rId26"/>
    <p:sldId id="503" r:id="rId27"/>
    <p:sldId id="508" r:id="rId28"/>
    <p:sldId id="398" r:id="rId29"/>
    <p:sldId id="348" r:id="rId30"/>
    <p:sldId id="506" r:id="rId31"/>
    <p:sldId id="507" r:id="rId32"/>
    <p:sldId id="399" r:id="rId33"/>
    <p:sldId id="412" r:id="rId34"/>
    <p:sldId id="407" r:id="rId35"/>
    <p:sldId id="411" r:id="rId36"/>
    <p:sldId id="410" r:id="rId37"/>
    <p:sldId id="504" r:id="rId38"/>
    <p:sldId id="505" r:id="rId39"/>
    <p:sldId id="384" r:id="rId40"/>
    <p:sldId id="454" r:id="rId41"/>
    <p:sldId id="455" r:id="rId42"/>
    <p:sldId id="456" r:id="rId43"/>
    <p:sldId id="457" r:id="rId44"/>
    <p:sldId id="458" r:id="rId45"/>
    <p:sldId id="459" r:id="rId46"/>
    <p:sldId id="453" r:id="rId47"/>
    <p:sldId id="386" r:id="rId48"/>
    <p:sldId id="387" r:id="rId49"/>
    <p:sldId id="460" r:id="rId50"/>
    <p:sldId id="461" r:id="rId51"/>
    <p:sldId id="462" r:id="rId52"/>
    <p:sldId id="463" r:id="rId53"/>
    <p:sldId id="464" r:id="rId54"/>
    <p:sldId id="465" r:id="rId55"/>
    <p:sldId id="466" r:id="rId56"/>
    <p:sldId id="467" r:id="rId57"/>
    <p:sldId id="468" r:id="rId58"/>
    <p:sldId id="469" r:id="rId59"/>
    <p:sldId id="470" r:id="rId60"/>
    <p:sldId id="471" r:id="rId61"/>
    <p:sldId id="472" r:id="rId62"/>
    <p:sldId id="473" r:id="rId63"/>
    <p:sldId id="474" r:id="rId64"/>
    <p:sldId id="475" r:id="rId65"/>
    <p:sldId id="522" r:id="rId66"/>
    <p:sldId id="523" r:id="rId67"/>
    <p:sldId id="524" r:id="rId68"/>
    <p:sldId id="525" r:id="rId69"/>
    <p:sldId id="526" r:id="rId70"/>
    <p:sldId id="521" r:id="rId71"/>
    <p:sldId id="516" r:id="rId72"/>
    <p:sldId id="515" r:id="rId73"/>
    <p:sldId id="517" r:id="rId74"/>
    <p:sldId id="518" r:id="rId75"/>
    <p:sldId id="520" r:id="rId76"/>
    <p:sldId id="519" r:id="rId77"/>
    <p:sldId id="476" r:id="rId78"/>
    <p:sldId id="480" r:id="rId79"/>
    <p:sldId id="481" r:id="rId80"/>
    <p:sldId id="483" r:id="rId81"/>
    <p:sldId id="484" r:id="rId82"/>
    <p:sldId id="485" r:id="rId83"/>
    <p:sldId id="486" r:id="rId84"/>
    <p:sldId id="482" r:id="rId85"/>
    <p:sldId id="487" r:id="rId86"/>
    <p:sldId id="488" r:id="rId87"/>
    <p:sldId id="489" r:id="rId88"/>
    <p:sldId id="490" r:id="rId89"/>
    <p:sldId id="491" r:id="rId90"/>
    <p:sldId id="492" r:id="rId91"/>
    <p:sldId id="493" r:id="rId92"/>
    <p:sldId id="494" r:id="rId93"/>
    <p:sldId id="496" r:id="rId94"/>
    <p:sldId id="497" r:id="rId95"/>
    <p:sldId id="498" r:id="rId96"/>
    <p:sldId id="495" r:id="rId97"/>
    <p:sldId id="499" r:id="rId98"/>
    <p:sldId id="500" r:id="rId99"/>
    <p:sldId id="501" r:id="rId100"/>
    <p:sldId id="477" r:id="rId101"/>
    <p:sldId id="478" r:id="rId102"/>
    <p:sldId id="375" r:id="rId103"/>
    <p:sldId id="376" r:id="rId104"/>
    <p:sldId id="377" r:id="rId105"/>
    <p:sldId id="378" r:id="rId106"/>
    <p:sldId id="379" r:id="rId107"/>
    <p:sldId id="380" r:id="rId108"/>
    <p:sldId id="381" r:id="rId109"/>
    <p:sldId id="382" r:id="rId110"/>
    <p:sldId id="479" r:id="rId111"/>
    <p:sldId id="388" r:id="rId112"/>
    <p:sldId id="502" r:id="rId113"/>
    <p:sldId id="527" r:id="rId114"/>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07.02.2023</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07.02.2023</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12</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42</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98</a:t>
            </a:fld>
            <a:endParaRPr lang="pl-PL"/>
          </a:p>
        </p:txBody>
      </p:sp>
    </p:spTree>
    <p:extLst>
      <p:ext uri="{BB962C8B-B14F-4D97-AF65-F5344CB8AC3E}">
        <p14:creationId xmlns:p14="http://schemas.microsoft.com/office/powerpoint/2010/main" val="2326890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07.02.2023</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07/02/2023</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07.02.2023</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07.02.2023</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974684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370165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6411684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7315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 id="2147483917" r:id="rId57"/>
    <p:sldLayoutId id="2147483918" r:id="rId58"/>
    <p:sldLayoutId id="2147483919" r:id="rId59"/>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1.xml.rels><?xml version="1.0" encoding="UTF-8" standalone="yes"?>
<Relationships xmlns="http://schemas.openxmlformats.org/package/2006/relationships"><Relationship Id="rId3" Type="http://schemas.openxmlformats.org/officeDocument/2006/relationships/hyperlink" Target="https://pixabay.com/es/illustrations/h%C3%A9lice-gen%C3%A9tica-biolog%C3%ADa-3298831/" TargetMode="External"/><Relationship Id="rId2" Type="http://schemas.openxmlformats.org/officeDocument/2006/relationships/image" Target="../media/image77.png"/><Relationship Id="rId1" Type="http://schemas.openxmlformats.org/officeDocument/2006/relationships/slideLayout" Target="../slideLayouts/slideLayout5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gif"/><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Wstęp do Machine Learning i </a:t>
            </a:r>
            <a:r>
              <a:rPr lang="pl-PL" altLang="pl-PL" dirty="0" err="1"/>
              <a:t>Deep</a:t>
            </a:r>
            <a:r>
              <a:rPr lang="pl-PL" altLang="pl-PL" dirty="0"/>
              <a:t> Learning. </a:t>
            </a:r>
          </a:p>
          <a:p>
            <a:pPr eaLnBrk="1" hangingPunct="1"/>
            <a:r>
              <a:rPr lang="pl-PL" altLang="pl-PL" dirty="0"/>
              <a:t>Implementacja w języku </a:t>
            </a:r>
            <a:r>
              <a:rPr lang="pl-PL" altLang="pl-PL" dirty="0" err="1"/>
              <a:t>Python</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EECF5-CC8E-45E4-90FC-C0277EE17780}"/>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5198995C-010F-455C-BC72-59D894415724}"/>
              </a:ext>
            </a:extLst>
          </p:cNvPr>
          <p:cNvSpPr>
            <a:spLocks noGrp="1"/>
          </p:cNvSpPr>
          <p:nvPr>
            <p:ph type="dt" sz="half" idx="10"/>
          </p:nvPr>
        </p:nvSpPr>
        <p:spPr/>
        <p:txBody>
          <a:bodyPr/>
          <a:lstStyle/>
          <a:p>
            <a:pPr rtl="0"/>
            <a:fld id="{98A70DB5-3B74-47E3-90B3-6FF4DAF5961C}" type="datetime1">
              <a:rPr lang="pl-PL" smtClean="0"/>
              <a:t>07.02.2023</a:t>
            </a:fld>
            <a:endParaRPr lang="en-US" dirty="0"/>
          </a:p>
        </p:txBody>
      </p:sp>
      <p:sp>
        <p:nvSpPr>
          <p:cNvPr id="9" name="pole tekstowe 8">
            <a:extLst>
              <a:ext uri="{FF2B5EF4-FFF2-40B4-BE49-F238E27FC236}">
                <a16:creationId xmlns:a16="http://schemas.microsoft.com/office/drawing/2014/main" id="{A947EFE9-507C-422F-BED7-CF1864ECA495}"/>
              </a:ext>
            </a:extLst>
          </p:cNvPr>
          <p:cNvSpPr txBox="1"/>
          <p:nvPr/>
        </p:nvSpPr>
        <p:spPr>
          <a:xfrm>
            <a:off x="710966" y="1706128"/>
            <a:ext cx="7543800" cy="2169825"/>
          </a:xfrm>
          <a:prstGeom prst="rect">
            <a:avLst/>
          </a:prstGeom>
          <a:noFill/>
        </p:spPr>
        <p:txBody>
          <a:bodyPr wrap="square">
            <a:spAutoFit/>
          </a:bodyPr>
          <a:lstStyle/>
          <a:p>
            <a:r>
              <a:rPr lang="pl-PL" sz="1350" dirty="0"/>
              <a:t>Problem, którego rozwiązania szukamy, definiuje środowisko, w którym istnieje pewna populacja osobników. </a:t>
            </a:r>
          </a:p>
          <a:p>
            <a:r>
              <a:rPr lang="pl-PL" sz="1350" dirty="0"/>
              <a:t>Każdy z osobników ma przypisany pewien zbiór informacji stanowiących jego genotyp, a będących podstawą do utworzenia fenotypu. </a:t>
            </a:r>
          </a:p>
          <a:p>
            <a:r>
              <a:rPr lang="pl-PL" sz="1350" dirty="0"/>
              <a:t>Fenotyp to zbiór cech podlegających ocenie funkcji przystosowania modelującej środowisko. Innymi słowy - genotyp opisuje proponowane rozwiązanie problemu, a funkcja przystosowania ocenia, jak dobre jest to rozwiązanie.</a:t>
            </a:r>
          </a:p>
          <a:p>
            <a:endParaRPr lang="pl-PL" sz="1350" dirty="0"/>
          </a:p>
          <a:p>
            <a:r>
              <a:rPr lang="pl-PL" sz="1350" dirty="0"/>
              <a:t>Genotyp składa się z chromosomów, gdzie zakodowany jest fenotyp i ewentualnie pewne informacje pomocnicze dla algorytmu genetycznego. Chromosom składa się z genów. </a:t>
            </a:r>
          </a:p>
        </p:txBody>
      </p:sp>
    </p:spTree>
    <p:extLst>
      <p:ext uri="{BB962C8B-B14F-4D97-AF65-F5344CB8AC3E}">
        <p14:creationId xmlns:p14="http://schemas.microsoft.com/office/powerpoint/2010/main" val="13431938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606E1D-AF35-4640-BADB-023CB9C2C134}"/>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D765C58C-099C-4DFE-99C6-A688E4F61740}"/>
              </a:ext>
            </a:extLst>
          </p:cNvPr>
          <p:cNvSpPr>
            <a:spLocks noGrp="1"/>
          </p:cNvSpPr>
          <p:nvPr>
            <p:ph type="dt" sz="half" idx="10"/>
          </p:nvPr>
        </p:nvSpPr>
        <p:spPr/>
        <p:txBody>
          <a:bodyPr/>
          <a:lstStyle/>
          <a:p>
            <a:pPr rtl="0"/>
            <a:fld id="{98A70DB5-3B74-47E3-90B3-6FF4DAF5961C}" type="datetime1">
              <a:rPr lang="pl-PL" smtClean="0"/>
              <a:t>07.02.2023</a:t>
            </a:fld>
            <a:endParaRPr lang="en-US" dirty="0"/>
          </a:p>
        </p:txBody>
      </p:sp>
      <p:sp>
        <p:nvSpPr>
          <p:cNvPr id="7" name="pole tekstowe 6">
            <a:extLst>
              <a:ext uri="{FF2B5EF4-FFF2-40B4-BE49-F238E27FC236}">
                <a16:creationId xmlns:a16="http://schemas.microsoft.com/office/drawing/2014/main" id="{CE12C00F-0DAF-4717-A9AE-87A1F68996C4}"/>
              </a:ext>
            </a:extLst>
          </p:cNvPr>
          <p:cNvSpPr txBox="1"/>
          <p:nvPr/>
        </p:nvSpPr>
        <p:spPr>
          <a:xfrm>
            <a:off x="431920" y="1529720"/>
            <a:ext cx="6062186" cy="2169825"/>
          </a:xfrm>
          <a:prstGeom prst="rect">
            <a:avLst/>
          </a:prstGeom>
          <a:noFill/>
        </p:spPr>
        <p:txBody>
          <a:bodyPr wrap="square">
            <a:spAutoFit/>
          </a:bodyPr>
          <a:lstStyle/>
          <a:p>
            <a:r>
              <a:rPr lang="pl-PL" sz="1350" dirty="0"/>
              <a:t>Wspólnymi cechami algorytmów ewolucyjnych, odróżniającymi je od innych, tradycyjnych metod optymalizacji, są:</a:t>
            </a:r>
          </a:p>
          <a:p>
            <a:endParaRPr lang="pl-PL" sz="1350" dirty="0"/>
          </a:p>
          <a:p>
            <a:pPr marL="214313" indent="-214313">
              <a:buFont typeface="Arial" panose="020B0604020202020204" pitchFamily="34" charset="0"/>
              <a:buChar char="•"/>
            </a:pPr>
            <a:r>
              <a:rPr lang="pl-PL" sz="1350" dirty="0"/>
              <a:t>stosowanie operatorów genetycznych, które dostosowane są do postaci rozwiązań,</a:t>
            </a:r>
          </a:p>
          <a:p>
            <a:pPr marL="214313" indent="-214313">
              <a:buFont typeface="Arial" panose="020B0604020202020204" pitchFamily="34" charset="0"/>
              <a:buChar char="•"/>
            </a:pPr>
            <a:r>
              <a:rPr lang="pl-PL" sz="1350" dirty="0"/>
              <a:t>przetwarzanie populacji rozwiązań, prowadzące do równoległego przeszukiwania przestrzeni rozwiązań z różnych punktów, </a:t>
            </a:r>
          </a:p>
          <a:p>
            <a:pPr marL="214313" indent="-214313">
              <a:buFont typeface="Arial" panose="020B0604020202020204" pitchFamily="34" charset="0"/>
              <a:buChar char="•"/>
            </a:pPr>
            <a:r>
              <a:rPr lang="pl-PL" sz="1350" dirty="0"/>
              <a:t>w celu ukierunkowania procesu przeszukiwania wystarczającą informacją jest jakość aktualnych rozwiązań,</a:t>
            </a:r>
          </a:p>
          <a:p>
            <a:pPr marL="214313" indent="-214313">
              <a:buFont typeface="Arial" panose="020B0604020202020204" pitchFamily="34" charset="0"/>
              <a:buChar char="•"/>
            </a:pPr>
            <a:r>
              <a:rPr lang="pl-PL" sz="1350" dirty="0"/>
              <a:t>celowe wprowadzenie elementów losowych.</a:t>
            </a:r>
          </a:p>
        </p:txBody>
      </p:sp>
      <p:pic>
        <p:nvPicPr>
          <p:cNvPr id="9" name="Obraz 8" descr="Obraz zawierający strzałka&#10;&#10;Opis wygenerowany automatycznie">
            <a:extLst>
              <a:ext uri="{FF2B5EF4-FFF2-40B4-BE49-F238E27FC236}">
                <a16:creationId xmlns:a16="http://schemas.microsoft.com/office/drawing/2014/main" id="{7664DAED-9317-4B05-A4EE-36B85B2995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36771" y="1755322"/>
            <a:ext cx="2002583" cy="2002583"/>
          </a:xfrm>
          <a:prstGeom prst="rect">
            <a:avLst/>
          </a:prstGeom>
        </p:spPr>
      </p:pic>
    </p:spTree>
    <p:extLst>
      <p:ext uri="{BB962C8B-B14F-4D97-AF65-F5344CB8AC3E}">
        <p14:creationId xmlns:p14="http://schemas.microsoft.com/office/powerpoint/2010/main" val="9414271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6C7919-5076-4DF5-BD27-D110DB59FDEF}"/>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966FC516-A1A8-451F-A1D8-FB4263FB1EF7}"/>
              </a:ext>
            </a:extLst>
          </p:cNvPr>
          <p:cNvSpPr>
            <a:spLocks noGrp="1"/>
          </p:cNvSpPr>
          <p:nvPr>
            <p:ph type="dt" sz="half" idx="10"/>
          </p:nvPr>
        </p:nvSpPr>
        <p:spPr/>
        <p:txBody>
          <a:bodyPr/>
          <a:lstStyle/>
          <a:p>
            <a:pPr rtl="0"/>
            <a:fld id="{98A70DB5-3B74-47E3-90B3-6FF4DAF5961C}" type="datetime1">
              <a:rPr lang="pl-PL" smtClean="0"/>
              <a:t>07.02.2023</a:t>
            </a:fld>
            <a:endParaRPr lang="en-US" dirty="0"/>
          </a:p>
        </p:txBody>
      </p:sp>
      <p:sp>
        <p:nvSpPr>
          <p:cNvPr id="5" name="pole tekstowe 4">
            <a:extLst>
              <a:ext uri="{FF2B5EF4-FFF2-40B4-BE49-F238E27FC236}">
                <a16:creationId xmlns:a16="http://schemas.microsoft.com/office/drawing/2014/main" id="{D90EA69A-C49D-4A08-B1B7-CE01ADCE2A69}"/>
              </a:ext>
            </a:extLst>
          </p:cNvPr>
          <p:cNvSpPr txBox="1"/>
          <p:nvPr/>
        </p:nvSpPr>
        <p:spPr>
          <a:xfrm>
            <a:off x="431921" y="1510476"/>
            <a:ext cx="8361727" cy="2585323"/>
          </a:xfrm>
          <a:prstGeom prst="rect">
            <a:avLst/>
          </a:prstGeom>
          <a:noFill/>
        </p:spPr>
        <p:txBody>
          <a:bodyPr wrap="square">
            <a:spAutoFit/>
          </a:bodyPr>
          <a:lstStyle/>
          <a:p>
            <a:r>
              <a:rPr lang="pl-PL" sz="1350" b="1" dirty="0"/>
              <a:t>Najczęściej działanie algorytmu przebiega następująco</a:t>
            </a:r>
            <a:r>
              <a:rPr lang="pl-PL" sz="1350" dirty="0"/>
              <a:t>:</a:t>
            </a:r>
          </a:p>
          <a:p>
            <a:endParaRPr lang="pl-PL" sz="1350" dirty="0"/>
          </a:p>
          <a:p>
            <a:pPr marL="257175" indent="-257175">
              <a:buFont typeface="+mj-lt"/>
              <a:buAutoNum type="arabicPeriod"/>
            </a:pPr>
            <a:r>
              <a:rPr lang="pl-PL" sz="1350" dirty="0"/>
              <a:t>Losowana jest pewna populacja początkowa.</a:t>
            </a:r>
          </a:p>
          <a:p>
            <a:pPr marL="257175" indent="-257175">
              <a:buFont typeface="+mj-lt"/>
              <a:buAutoNum type="arabicPeriod"/>
            </a:pPr>
            <a:r>
              <a:rPr lang="pl-PL" sz="1350" dirty="0"/>
              <a:t>Populacja poddawana jest ocenie (selekcja). Najlepiej przystosowane osobniki biorą udział w procesie reprodukcji.</a:t>
            </a:r>
          </a:p>
          <a:p>
            <a:pPr marL="257175" indent="-257175">
              <a:buFont typeface="+mj-lt"/>
              <a:buAutoNum type="arabicPeriod"/>
            </a:pPr>
            <a:r>
              <a:rPr lang="pl-PL" sz="1350" dirty="0"/>
              <a:t>Genotypy wybranych osobników poddawane są operatorom ewolucyjnym:</a:t>
            </a:r>
          </a:p>
          <a:p>
            <a:pPr marL="600075" lvl="1" indent="-257175">
              <a:buFont typeface="Arial" panose="020B0604020202020204" pitchFamily="34" charset="0"/>
              <a:buChar char="•"/>
            </a:pPr>
            <a:r>
              <a:rPr lang="pl-PL" sz="1350" dirty="0"/>
              <a:t>są ze sobą kojarzone poprzez złączanie genotypów rodziców (krzyżowanie),</a:t>
            </a:r>
          </a:p>
          <a:p>
            <a:pPr marL="600075" lvl="1" indent="-257175">
              <a:buFont typeface="Arial" panose="020B0604020202020204" pitchFamily="34" charset="0"/>
              <a:buChar char="•"/>
            </a:pPr>
            <a:r>
              <a:rPr lang="pl-PL" sz="1350" dirty="0"/>
              <a:t>przeprowadzana jest mutacja, czyli wprowadzenie drobnych losowych zmian.</a:t>
            </a:r>
          </a:p>
          <a:p>
            <a:pPr marL="257175" indent="-257175">
              <a:buFont typeface="+mj-lt"/>
              <a:buAutoNum type="arabicPeriod"/>
            </a:pPr>
            <a:r>
              <a:rPr lang="pl-PL" sz="1350" dirty="0"/>
              <a:t>Rodzi się drugie (kolejne) pokolenie. Aby utrzymać stałą liczbę osobników w populacji te najlepsze (według funkcji oceniającej fenotyp) są powielane, a najsłabsze usuwane. Jeżeli nie znaleziono dostatecznie dobrego rozwiązania, algorytm powraca do kroku drugiego. W przeciwnym wypadku wybieramy najlepszego osobnika z populacji - jego genotyp to uzyskany wynik.</a:t>
            </a:r>
          </a:p>
        </p:txBody>
      </p:sp>
    </p:spTree>
    <p:extLst>
      <p:ext uri="{BB962C8B-B14F-4D97-AF65-F5344CB8AC3E}">
        <p14:creationId xmlns:p14="http://schemas.microsoft.com/office/powerpoint/2010/main" val="42033302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23CED-6A0C-446C-8ED7-575DDEC6D930}"/>
              </a:ext>
            </a:extLst>
          </p:cNvPr>
          <p:cNvSpPr>
            <a:spLocks noGrp="1"/>
          </p:cNvSpPr>
          <p:nvPr>
            <p:ph type="title"/>
          </p:nvPr>
        </p:nvSpPr>
        <p:spPr/>
        <p:txBody>
          <a:bodyPr/>
          <a:lstStyle/>
          <a:p>
            <a:r>
              <a:rPr lang="pl-PL" dirty="0"/>
              <a:t>Schemat prostego algorytmu genetycznego</a:t>
            </a:r>
          </a:p>
        </p:txBody>
      </p:sp>
      <p:sp>
        <p:nvSpPr>
          <p:cNvPr id="3" name="Symbol zastępczy daty 2">
            <a:extLst>
              <a:ext uri="{FF2B5EF4-FFF2-40B4-BE49-F238E27FC236}">
                <a16:creationId xmlns:a16="http://schemas.microsoft.com/office/drawing/2014/main" id="{669BDE0B-F993-4A2C-8A84-0504AAFAE5E4}"/>
              </a:ext>
            </a:extLst>
          </p:cNvPr>
          <p:cNvSpPr>
            <a:spLocks noGrp="1"/>
          </p:cNvSpPr>
          <p:nvPr>
            <p:ph type="dt" sz="half" idx="10"/>
          </p:nvPr>
        </p:nvSpPr>
        <p:spPr/>
        <p:txBody>
          <a:bodyPr/>
          <a:lstStyle/>
          <a:p>
            <a:pPr rtl="0"/>
            <a:fld id="{98A70DB5-3B74-47E3-90B3-6FF4DAF5961C}" type="datetime1">
              <a:rPr lang="pl-PL" smtClean="0"/>
              <a:t>07.02.2023</a:t>
            </a:fld>
            <a:endParaRPr lang="en-US" dirty="0"/>
          </a:p>
        </p:txBody>
      </p:sp>
      <p:pic>
        <p:nvPicPr>
          <p:cNvPr id="5" name="Obraz 4">
            <a:extLst>
              <a:ext uri="{FF2B5EF4-FFF2-40B4-BE49-F238E27FC236}">
                <a16:creationId xmlns:a16="http://schemas.microsoft.com/office/drawing/2014/main" id="{30E8BC6A-277B-41A4-BB34-DE307366ED23}"/>
              </a:ext>
            </a:extLst>
          </p:cNvPr>
          <p:cNvPicPr>
            <a:picLocks noChangeAspect="1"/>
          </p:cNvPicPr>
          <p:nvPr/>
        </p:nvPicPr>
        <p:blipFill rotWithShape="1">
          <a:blip r:embed="rId2"/>
          <a:srcRect l="23807" t="22593" r="30367" b="10081"/>
          <a:stretch/>
        </p:blipFill>
        <p:spPr>
          <a:xfrm>
            <a:off x="2384572" y="1479145"/>
            <a:ext cx="3731003" cy="2969117"/>
          </a:xfrm>
          <a:prstGeom prst="rect">
            <a:avLst/>
          </a:prstGeom>
        </p:spPr>
      </p:pic>
    </p:spTree>
    <p:extLst>
      <p:ext uri="{BB962C8B-B14F-4D97-AF65-F5344CB8AC3E}">
        <p14:creationId xmlns:p14="http://schemas.microsoft.com/office/powerpoint/2010/main" val="20499280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D52FD4-99C9-40E1-B2B2-F52659DAE2EB}"/>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B7685553-285E-4306-A67D-0FC4E4D00C6B}"/>
              </a:ext>
            </a:extLst>
          </p:cNvPr>
          <p:cNvSpPr>
            <a:spLocks noGrp="1"/>
          </p:cNvSpPr>
          <p:nvPr>
            <p:ph type="dt" sz="half" idx="10"/>
          </p:nvPr>
        </p:nvSpPr>
        <p:spPr/>
        <p:txBody>
          <a:bodyPr/>
          <a:lstStyle/>
          <a:p>
            <a:pPr rtl="0"/>
            <a:fld id="{98A70DB5-3B74-47E3-90B3-6FF4DAF5961C}" type="datetime1">
              <a:rPr lang="pl-PL" smtClean="0"/>
              <a:t>07.02.2023</a:t>
            </a:fld>
            <a:endParaRPr lang="en-US" dirty="0"/>
          </a:p>
        </p:txBody>
      </p:sp>
      <p:sp>
        <p:nvSpPr>
          <p:cNvPr id="5" name="pole tekstowe 4">
            <a:extLst>
              <a:ext uri="{FF2B5EF4-FFF2-40B4-BE49-F238E27FC236}">
                <a16:creationId xmlns:a16="http://schemas.microsoft.com/office/drawing/2014/main" id="{ECDB2AB0-5DA6-4DD4-9431-2826323452EB}"/>
              </a:ext>
            </a:extLst>
          </p:cNvPr>
          <p:cNvSpPr txBox="1"/>
          <p:nvPr/>
        </p:nvSpPr>
        <p:spPr>
          <a:xfrm>
            <a:off x="806916" y="2017753"/>
            <a:ext cx="6617341" cy="1338828"/>
          </a:xfrm>
          <a:prstGeom prst="rect">
            <a:avLst/>
          </a:prstGeom>
          <a:noFill/>
        </p:spPr>
        <p:txBody>
          <a:bodyPr wrap="square">
            <a:spAutoFit/>
          </a:bodyPr>
          <a:lstStyle/>
          <a:p>
            <a:r>
              <a:rPr lang="pl-PL" sz="1350" dirty="0"/>
              <a:t>Działanie algorytmu genetycznego obejmuje kilka zagadnień potrzebnych do ustalenia:</a:t>
            </a:r>
          </a:p>
          <a:p>
            <a:r>
              <a:rPr lang="pl-PL" sz="1350" dirty="0"/>
              <a:t> </a:t>
            </a:r>
          </a:p>
          <a:p>
            <a:pPr marL="257175" indent="-257175">
              <a:buFont typeface="+mj-lt"/>
              <a:buAutoNum type="arabicPeriod"/>
            </a:pPr>
            <a:r>
              <a:rPr lang="pl-PL" sz="1350" dirty="0"/>
              <a:t>ustalenie genomu jako reprezentanta wyniku</a:t>
            </a:r>
          </a:p>
          <a:p>
            <a:pPr marL="257175" indent="-257175">
              <a:buFont typeface="+mj-lt"/>
              <a:buAutoNum type="arabicPeriod"/>
            </a:pPr>
            <a:r>
              <a:rPr lang="pl-PL" sz="1350" dirty="0"/>
              <a:t>ustalenie funkcji przystosowania/dopasowania</a:t>
            </a:r>
          </a:p>
          <a:p>
            <a:pPr marL="257175" indent="-257175">
              <a:buFont typeface="+mj-lt"/>
              <a:buAutoNum type="arabicPeriod"/>
            </a:pPr>
            <a:r>
              <a:rPr lang="pl-PL" sz="1350" dirty="0"/>
              <a:t>ustalenie operatorów przeszukiwania</a:t>
            </a:r>
          </a:p>
        </p:txBody>
      </p:sp>
    </p:spTree>
    <p:extLst>
      <p:ext uri="{BB962C8B-B14F-4D97-AF65-F5344CB8AC3E}">
        <p14:creationId xmlns:p14="http://schemas.microsoft.com/office/powerpoint/2010/main" val="5720073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1189E7-0DAD-4884-928F-BDB8E11298BD}"/>
              </a:ext>
            </a:extLst>
          </p:cNvPr>
          <p:cNvSpPr>
            <a:spLocks noGrp="1"/>
          </p:cNvSpPr>
          <p:nvPr>
            <p:ph type="title"/>
          </p:nvPr>
        </p:nvSpPr>
        <p:spPr/>
        <p:txBody>
          <a:bodyPr/>
          <a:lstStyle/>
          <a:p>
            <a:r>
              <a:rPr lang="pl-PL" dirty="0"/>
              <a:t>Algorytm genetyczny - kodowanie</a:t>
            </a:r>
          </a:p>
        </p:txBody>
      </p:sp>
      <p:sp>
        <p:nvSpPr>
          <p:cNvPr id="3" name="Symbol zastępczy daty 2">
            <a:extLst>
              <a:ext uri="{FF2B5EF4-FFF2-40B4-BE49-F238E27FC236}">
                <a16:creationId xmlns:a16="http://schemas.microsoft.com/office/drawing/2014/main" id="{5465B52B-D900-4567-B10C-61687148D555}"/>
              </a:ext>
            </a:extLst>
          </p:cNvPr>
          <p:cNvSpPr>
            <a:spLocks noGrp="1"/>
          </p:cNvSpPr>
          <p:nvPr>
            <p:ph type="dt" sz="half" idx="10"/>
          </p:nvPr>
        </p:nvSpPr>
        <p:spPr/>
        <p:txBody>
          <a:bodyPr/>
          <a:lstStyle/>
          <a:p>
            <a:pPr rtl="0"/>
            <a:fld id="{98A70DB5-3B74-47E3-90B3-6FF4DAF5961C}" type="datetime1">
              <a:rPr lang="pl-PL" smtClean="0"/>
              <a:t>07.02.2023</a:t>
            </a:fld>
            <a:endParaRPr lang="en-US" dirty="0"/>
          </a:p>
        </p:txBody>
      </p:sp>
      <p:sp>
        <p:nvSpPr>
          <p:cNvPr id="5" name="pole tekstowe 4">
            <a:extLst>
              <a:ext uri="{FF2B5EF4-FFF2-40B4-BE49-F238E27FC236}">
                <a16:creationId xmlns:a16="http://schemas.microsoft.com/office/drawing/2014/main" id="{C176B836-5F0D-47B0-926C-DDB952EBA803}"/>
              </a:ext>
            </a:extLst>
          </p:cNvPr>
          <p:cNvSpPr txBox="1"/>
          <p:nvPr/>
        </p:nvSpPr>
        <p:spPr>
          <a:xfrm>
            <a:off x="431921" y="1713628"/>
            <a:ext cx="8318239" cy="2377574"/>
          </a:xfrm>
          <a:prstGeom prst="rect">
            <a:avLst/>
          </a:prstGeom>
          <a:noFill/>
        </p:spPr>
        <p:txBody>
          <a:bodyPr wrap="square">
            <a:spAutoFit/>
          </a:bodyPr>
          <a:lstStyle/>
          <a:p>
            <a:r>
              <a:rPr lang="pl-PL" sz="1350" dirty="0"/>
              <a:t>Kodowanie jest bardzo istotnym etapem projektowania algorytmu. Sposób zakodowania w chromosomie informacji o proponowanym rozwiązaniu wydatnie wpływa na szybkość i jakość znajdowanych wyników. Przyczyną takiego zjawiska jest wpływ kodowania na sposób w jaki przeszukiwana jest przestrzeń rozwiązań. Złe kodowanie może spowodować, że nigdy nie zostanie przeszukany fragment przestrzeni, w którym znajdują się najlepsze rozwiązania!</a:t>
            </a:r>
          </a:p>
          <a:p>
            <a:endParaRPr lang="pl-PL" sz="1350" dirty="0"/>
          </a:p>
          <a:p>
            <a:r>
              <a:rPr lang="pl-PL" sz="1350" dirty="0"/>
              <a:t>Najczęściej stosowane kodowania chromosomu:</a:t>
            </a:r>
          </a:p>
          <a:p>
            <a:endParaRPr lang="pl-PL" sz="1350" dirty="0"/>
          </a:p>
          <a:p>
            <a:pPr marL="214313" indent="-214313">
              <a:buFont typeface="Arial" panose="020B0604020202020204" pitchFamily="34" charset="0"/>
              <a:buChar char="•"/>
            </a:pPr>
            <a:r>
              <a:rPr lang="pl-PL" sz="1350" dirty="0"/>
              <a:t>wektorem genów, z których każdy z nich może być jedno- lub wielobitową liczbą całkowitą, bądź też liczbą rzeczywistą.</a:t>
            </a:r>
          </a:p>
          <a:p>
            <a:pPr marL="214313" indent="-214313">
              <a:buFont typeface="Arial" panose="020B0604020202020204" pitchFamily="34" charset="0"/>
              <a:buChar char="•"/>
            </a:pPr>
            <a:r>
              <a:rPr lang="pl-PL" sz="1350" dirty="0"/>
              <a:t>za pomocą drzewiastych struktur danych.</a:t>
            </a:r>
          </a:p>
        </p:txBody>
      </p:sp>
    </p:spTree>
    <p:extLst>
      <p:ext uri="{BB962C8B-B14F-4D97-AF65-F5344CB8AC3E}">
        <p14:creationId xmlns:p14="http://schemas.microsoft.com/office/powerpoint/2010/main" val="29727400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807FB9-FA66-41A4-98C8-0DA3DD25725B}"/>
              </a:ext>
            </a:extLst>
          </p:cNvPr>
          <p:cNvSpPr>
            <a:spLocks noGrp="1"/>
          </p:cNvSpPr>
          <p:nvPr>
            <p:ph type="title"/>
          </p:nvPr>
        </p:nvSpPr>
        <p:spPr/>
        <p:txBody>
          <a:bodyPr/>
          <a:lstStyle/>
          <a:p>
            <a:r>
              <a:rPr lang="pl-PL" dirty="0"/>
              <a:t>Funkcja przystosowania</a:t>
            </a:r>
          </a:p>
        </p:txBody>
      </p:sp>
      <p:sp>
        <p:nvSpPr>
          <p:cNvPr id="3" name="Symbol zastępczy daty 2">
            <a:extLst>
              <a:ext uri="{FF2B5EF4-FFF2-40B4-BE49-F238E27FC236}">
                <a16:creationId xmlns:a16="http://schemas.microsoft.com/office/drawing/2014/main" id="{DD123229-4E7A-422D-ABA8-E68A61603077}"/>
              </a:ext>
            </a:extLst>
          </p:cNvPr>
          <p:cNvSpPr>
            <a:spLocks noGrp="1"/>
          </p:cNvSpPr>
          <p:nvPr>
            <p:ph type="dt" sz="half" idx="10"/>
          </p:nvPr>
        </p:nvSpPr>
        <p:spPr/>
        <p:txBody>
          <a:bodyPr/>
          <a:lstStyle/>
          <a:p>
            <a:pPr rtl="0"/>
            <a:fld id="{98A70DB5-3B74-47E3-90B3-6FF4DAF5961C}" type="datetime1">
              <a:rPr lang="pl-PL" smtClean="0"/>
              <a:t>07.02.2023</a:t>
            </a:fld>
            <a:endParaRPr lang="en-US" dirty="0"/>
          </a:p>
        </p:txBody>
      </p:sp>
      <p:sp>
        <p:nvSpPr>
          <p:cNvPr id="5" name="pole tekstowe 4">
            <a:extLst>
              <a:ext uri="{FF2B5EF4-FFF2-40B4-BE49-F238E27FC236}">
                <a16:creationId xmlns:a16="http://schemas.microsoft.com/office/drawing/2014/main" id="{04F761C7-B78C-432F-A938-44144A94667B}"/>
              </a:ext>
            </a:extLst>
          </p:cNvPr>
          <p:cNvSpPr txBox="1"/>
          <p:nvPr/>
        </p:nvSpPr>
        <p:spPr>
          <a:xfrm>
            <a:off x="431921" y="1412111"/>
            <a:ext cx="6424507" cy="1131079"/>
          </a:xfrm>
          <a:prstGeom prst="rect">
            <a:avLst/>
          </a:prstGeom>
          <a:noFill/>
        </p:spPr>
        <p:txBody>
          <a:bodyPr wrap="square">
            <a:spAutoFit/>
          </a:bodyPr>
          <a:lstStyle/>
          <a:p>
            <a:r>
              <a:rPr lang="pl-PL" sz="1350" dirty="0"/>
              <a:t>Proces wyboru osobników poddanych ocenie następuje według określonych kryteriów. Kryteria te zapisuje się w postaci funkcji oceny albo inaczej funkcji przystosowania. Algorytm genetyczny dąży zwykle do jej minimalizacji (maksymalizacji). Jako kryterium często przyjmowana jest funkcja celu rozważanego problemu optymalizacji. </a:t>
            </a:r>
          </a:p>
        </p:txBody>
      </p:sp>
      <p:sp>
        <p:nvSpPr>
          <p:cNvPr id="7" name="pole tekstowe 6">
            <a:extLst>
              <a:ext uri="{FF2B5EF4-FFF2-40B4-BE49-F238E27FC236}">
                <a16:creationId xmlns:a16="http://schemas.microsoft.com/office/drawing/2014/main" id="{97A142F7-B9DF-437C-A7C4-52D0B13A7674}"/>
              </a:ext>
            </a:extLst>
          </p:cNvPr>
          <p:cNvSpPr txBox="1"/>
          <p:nvPr/>
        </p:nvSpPr>
        <p:spPr>
          <a:xfrm>
            <a:off x="431921" y="2571750"/>
            <a:ext cx="8036766" cy="1361911"/>
          </a:xfrm>
          <a:prstGeom prst="rect">
            <a:avLst/>
          </a:prstGeom>
          <a:noFill/>
        </p:spPr>
        <p:txBody>
          <a:bodyPr wrap="square">
            <a:spAutoFit/>
          </a:bodyPr>
          <a:lstStyle/>
          <a:p>
            <a:r>
              <a:rPr lang="pl-PL" sz="1500" b="1" dirty="0"/>
              <a:t>Funkcja oceny </a:t>
            </a:r>
            <a:r>
              <a:rPr lang="pl-PL" sz="1350" dirty="0"/>
              <a:t>to miara jakości dowolnego osobnika (fenotypu, rozwiązania) w populacji. Dla każdego osobnika jest ona obliczana na podstawie pewnego modelu rozwiązywanego problemu. Załóżmy dla przykładu, że chcemy zaprojektować obwód elektryczny o pewnej charakterystyce. Funkcja oceny będzie premiowała rozwiązania najbardziej zbliżonej do tej charakterystyki, zbudowane z najmniejszej liczby elementów. W procesie selekcji faworyzowane będą najlepiej przystosowane osobniki. One staną się "rodzicami" dla populacji. </a:t>
            </a:r>
          </a:p>
        </p:txBody>
      </p:sp>
    </p:spTree>
    <p:extLst>
      <p:ext uri="{BB962C8B-B14F-4D97-AF65-F5344CB8AC3E}">
        <p14:creationId xmlns:p14="http://schemas.microsoft.com/office/powerpoint/2010/main" val="29394122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D43506-5DA8-49AF-892A-57860A2BF065}"/>
              </a:ext>
            </a:extLst>
          </p:cNvPr>
          <p:cNvSpPr>
            <a:spLocks noGrp="1"/>
          </p:cNvSpPr>
          <p:nvPr>
            <p:ph type="title"/>
          </p:nvPr>
        </p:nvSpPr>
        <p:spPr/>
        <p:txBody>
          <a:bodyPr/>
          <a:lstStyle/>
          <a:p>
            <a:r>
              <a:rPr lang="pl-PL" dirty="0"/>
              <a:t>Metody selekcji</a:t>
            </a:r>
          </a:p>
        </p:txBody>
      </p:sp>
      <p:sp>
        <p:nvSpPr>
          <p:cNvPr id="3" name="Symbol zastępczy daty 2">
            <a:extLst>
              <a:ext uri="{FF2B5EF4-FFF2-40B4-BE49-F238E27FC236}">
                <a16:creationId xmlns:a16="http://schemas.microsoft.com/office/drawing/2014/main" id="{010E479D-44BC-430E-9398-A28C4247F886}"/>
              </a:ext>
            </a:extLst>
          </p:cNvPr>
          <p:cNvSpPr>
            <a:spLocks noGrp="1"/>
          </p:cNvSpPr>
          <p:nvPr>
            <p:ph type="dt" sz="half" idx="10"/>
          </p:nvPr>
        </p:nvSpPr>
        <p:spPr/>
        <p:txBody>
          <a:bodyPr/>
          <a:lstStyle/>
          <a:p>
            <a:pPr rtl="0"/>
            <a:fld id="{98A70DB5-3B74-47E3-90B3-6FF4DAF5961C}" type="datetime1">
              <a:rPr lang="pl-PL" smtClean="0"/>
              <a:t>07.02.2023</a:t>
            </a:fld>
            <a:endParaRPr lang="en-US" dirty="0"/>
          </a:p>
        </p:txBody>
      </p:sp>
      <p:sp>
        <p:nvSpPr>
          <p:cNvPr id="5" name="pole tekstowe 4">
            <a:extLst>
              <a:ext uri="{FF2B5EF4-FFF2-40B4-BE49-F238E27FC236}">
                <a16:creationId xmlns:a16="http://schemas.microsoft.com/office/drawing/2014/main" id="{57451909-C065-45EC-98D7-326E1FE5B1D7}"/>
              </a:ext>
            </a:extLst>
          </p:cNvPr>
          <p:cNvSpPr txBox="1"/>
          <p:nvPr/>
        </p:nvSpPr>
        <p:spPr>
          <a:xfrm>
            <a:off x="364921" y="1410769"/>
            <a:ext cx="8682606" cy="3624069"/>
          </a:xfrm>
          <a:prstGeom prst="rect">
            <a:avLst/>
          </a:prstGeom>
          <a:noFill/>
        </p:spPr>
        <p:txBody>
          <a:bodyPr wrap="square">
            <a:spAutoFit/>
          </a:bodyPr>
          <a:lstStyle/>
          <a:p>
            <a:r>
              <a:rPr lang="pl-PL" sz="1350" dirty="0"/>
              <a:t>Istnieje wiele metod selekcji. Dla przykładu można przedstawić tzw. metodę ruletki. Budujemy wirtualnie koło, którego wycinki odpowiadają poszczególnym osobnikom. Im lepszy osobnik, tym większy wycinek koła zajmuje. Rozmiar wycinków może zależeć od wartości funkcji oceny, jeśli wysoka wartość oceny oznacza wysokie przystosowanie. W takim układzie prawdopodobieństwo, że lepszy osobnik zostanie wybrany jako rodzic, jest większe. Niestety ewolucja przy takim algorytmie z każdym krokiem zwalnia. Jeżeli osobniki są podobne, to każdy dostaje równy wycinek koła fortuny i presja selekcyjna spada. Algorytm słabiej rozróżnia osobniki dobre od słabszych.</a:t>
            </a:r>
          </a:p>
          <a:p>
            <a:endParaRPr lang="pl-PL" sz="1350" dirty="0"/>
          </a:p>
          <a:p>
            <a:r>
              <a:rPr lang="pl-PL" sz="1350" dirty="0"/>
              <a:t>Pozbawiona tej wady jest metoda rankingowa. Obliczamy dla każdego osobnika funkcję oceny i ustawiamy je w szeregu najlepszy-najgorszy. Pierwsi na liście dostają prawo do rozmnażania, a reszta usuwana jest z populacji. Wadą metody jest niewrażliwość na różnice pomiędzy kolejnymi osobnikami w kolejce. Może się okazać, że sąsiadujące na liście rozwiązania mają różne wartości funkcji oceny, ale dostają prawie taką samą ilość potomstwa.</a:t>
            </a:r>
          </a:p>
          <a:p>
            <a:endParaRPr lang="pl-PL" sz="1350" dirty="0"/>
          </a:p>
          <a:p>
            <a:r>
              <a:rPr lang="pl-PL" sz="1350" dirty="0"/>
              <a:t>Istnieją także metody selekcji wielokryterialnej. Tworzymy kilka różnych funkcji oceny (oceniających pewne wybrane cechy osobników osobno). Dla przykładu osobniki mogą być ułożone nie w jednym, ale w kilku szeregach najlepszy-najgorszy, a proces selekcji jest bardziej złożony. </a:t>
            </a:r>
          </a:p>
        </p:txBody>
      </p:sp>
    </p:spTree>
    <p:extLst>
      <p:ext uri="{BB962C8B-B14F-4D97-AF65-F5344CB8AC3E}">
        <p14:creationId xmlns:p14="http://schemas.microsoft.com/office/powerpoint/2010/main" val="40820368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CF3928C4-132B-4536-A337-98167896D670}"/>
              </a:ext>
            </a:extLst>
          </p:cNvPr>
          <p:cNvSpPr>
            <a:spLocks noGrp="1"/>
          </p:cNvSpPr>
          <p:nvPr>
            <p:ph type="dt" sz="half" idx="10"/>
          </p:nvPr>
        </p:nvSpPr>
        <p:spPr/>
        <p:txBody>
          <a:bodyPr/>
          <a:lstStyle/>
          <a:p>
            <a:pPr rtl="0"/>
            <a:fld id="{98A70DB5-3B74-47E3-90B3-6FF4DAF5961C}" type="datetime1">
              <a:rPr lang="pl-PL" smtClean="0"/>
              <a:t>07.02.2023</a:t>
            </a:fld>
            <a:endParaRPr lang="en-US" dirty="0"/>
          </a:p>
        </p:txBody>
      </p:sp>
      <p:sp>
        <p:nvSpPr>
          <p:cNvPr id="5" name="pole tekstowe 4">
            <a:extLst>
              <a:ext uri="{FF2B5EF4-FFF2-40B4-BE49-F238E27FC236}">
                <a16:creationId xmlns:a16="http://schemas.microsoft.com/office/drawing/2014/main" id="{DEB90F3B-0747-40D9-95AE-1D6B3D1CC16A}"/>
              </a:ext>
            </a:extLst>
          </p:cNvPr>
          <p:cNvSpPr txBox="1"/>
          <p:nvPr/>
        </p:nvSpPr>
        <p:spPr>
          <a:xfrm>
            <a:off x="692092" y="1188329"/>
            <a:ext cx="7392798" cy="2585323"/>
          </a:xfrm>
          <a:prstGeom prst="rect">
            <a:avLst/>
          </a:prstGeom>
          <a:noFill/>
        </p:spPr>
        <p:txBody>
          <a:bodyPr wrap="square">
            <a:spAutoFit/>
          </a:bodyPr>
          <a:lstStyle/>
          <a:p>
            <a:r>
              <a:rPr lang="pl-PL" sz="1350" dirty="0"/>
              <a:t>Selekcja daje większe prawdopodobieństwo reprodukcji osobnikom o dużym przystosowaniu, więc kolejne pokolenia są coraz lepiej przystosowane. </a:t>
            </a:r>
          </a:p>
          <a:p>
            <a:r>
              <a:rPr lang="pl-PL" sz="1350" dirty="0"/>
              <a:t>Spada jednak różnorodność genotypu populacji - populacja z czasem zostaje zmonopolizowana przez nieznacznie różniące się (lub wręcz identyczne) odmiany tego samego osobnika. </a:t>
            </a:r>
          </a:p>
          <a:p>
            <a:r>
              <a:rPr lang="pl-PL" sz="1350" dirty="0"/>
              <a:t>Objawia się to zbieżnością kolejnych, najlepszych rozwiązań do pewnej granicy. </a:t>
            </a:r>
          </a:p>
          <a:p>
            <a:endParaRPr lang="pl-PL" sz="1350" dirty="0"/>
          </a:p>
          <a:p>
            <a:r>
              <a:rPr lang="pl-PL" sz="1350" dirty="0"/>
              <a:t>Czasami zbieżność jest przedwczesna, a ewolucja utyka i uzyskane rozwiązania przedstawiają pewne ekstrema lokalne. Mogą być one dalekie od oczekiwanych rozwiązań globalnych, czyli tych najlepszych w całej przeszukiwanej przestrzeni. </a:t>
            </a:r>
          </a:p>
          <a:p>
            <a:endParaRPr lang="pl-PL" sz="1350" dirty="0"/>
          </a:p>
          <a:p>
            <a:r>
              <a:rPr lang="pl-PL" sz="1350" dirty="0"/>
              <a:t>Częściowym rozwiązaniem tego problemu jest losowa mutacja genotypu osobników. </a:t>
            </a:r>
          </a:p>
        </p:txBody>
      </p:sp>
    </p:spTree>
    <p:extLst>
      <p:ext uri="{BB962C8B-B14F-4D97-AF65-F5344CB8AC3E}">
        <p14:creationId xmlns:p14="http://schemas.microsoft.com/office/powerpoint/2010/main" val="26519897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C43C59-D4CA-49AE-84A7-ED3B097DFB07}"/>
              </a:ext>
            </a:extLst>
          </p:cNvPr>
          <p:cNvSpPr>
            <a:spLocks noGrp="1"/>
          </p:cNvSpPr>
          <p:nvPr>
            <p:ph type="title"/>
          </p:nvPr>
        </p:nvSpPr>
        <p:spPr/>
        <p:txBody>
          <a:bodyPr/>
          <a:lstStyle/>
          <a:p>
            <a:r>
              <a:rPr lang="pl-PL" dirty="0"/>
              <a:t>Operatory krzyżowania</a:t>
            </a:r>
          </a:p>
        </p:txBody>
      </p:sp>
      <p:sp>
        <p:nvSpPr>
          <p:cNvPr id="3" name="Symbol zastępczy daty 2">
            <a:extLst>
              <a:ext uri="{FF2B5EF4-FFF2-40B4-BE49-F238E27FC236}">
                <a16:creationId xmlns:a16="http://schemas.microsoft.com/office/drawing/2014/main" id="{9C872B7D-B4CD-445C-8F8A-F9EABD2537D2}"/>
              </a:ext>
            </a:extLst>
          </p:cNvPr>
          <p:cNvSpPr>
            <a:spLocks noGrp="1"/>
          </p:cNvSpPr>
          <p:nvPr>
            <p:ph type="dt" sz="half" idx="10"/>
          </p:nvPr>
        </p:nvSpPr>
        <p:spPr/>
        <p:txBody>
          <a:bodyPr/>
          <a:lstStyle/>
          <a:p>
            <a:pPr rtl="0"/>
            <a:fld id="{98A70DB5-3B74-47E3-90B3-6FF4DAF5961C}" type="datetime1">
              <a:rPr lang="pl-PL" smtClean="0"/>
              <a:t>07.02.2023</a:t>
            </a:fld>
            <a:endParaRPr lang="en-US" dirty="0"/>
          </a:p>
        </p:txBody>
      </p:sp>
      <p:sp>
        <p:nvSpPr>
          <p:cNvPr id="7" name="pole tekstowe 6">
            <a:extLst>
              <a:ext uri="{FF2B5EF4-FFF2-40B4-BE49-F238E27FC236}">
                <a16:creationId xmlns:a16="http://schemas.microsoft.com/office/drawing/2014/main" id="{A3CA2664-B5CE-43C0-A84D-ED81FBEA0EFE}"/>
              </a:ext>
            </a:extLst>
          </p:cNvPr>
          <p:cNvSpPr txBox="1"/>
          <p:nvPr/>
        </p:nvSpPr>
        <p:spPr>
          <a:xfrm>
            <a:off x="207849" y="2484185"/>
            <a:ext cx="8720356" cy="1754326"/>
          </a:xfrm>
          <a:prstGeom prst="rect">
            <a:avLst/>
          </a:prstGeom>
          <a:noFill/>
        </p:spPr>
        <p:txBody>
          <a:bodyPr wrap="square">
            <a:spAutoFit/>
          </a:bodyPr>
          <a:lstStyle/>
          <a:p>
            <a:endParaRPr lang="pl-PL" sz="1350" dirty="0"/>
          </a:p>
          <a:p>
            <a:r>
              <a:rPr lang="pl-PL" sz="1350" dirty="0"/>
              <a:t>Sposób krzyżowania jest zależny od kodowania chromosomów i specyfiki problemu. Jednak można wskazać kilka standardowych metod krzyżowania:</a:t>
            </a:r>
          </a:p>
          <a:p>
            <a:endParaRPr lang="pl-PL" sz="1350" dirty="0"/>
          </a:p>
          <a:p>
            <a:pPr marL="257175" indent="-257175">
              <a:buFont typeface="+mj-lt"/>
              <a:buAutoNum type="arabicPeriod"/>
            </a:pPr>
            <a:r>
              <a:rPr lang="pl-PL" sz="1350" dirty="0"/>
              <a:t>Rozcięcie dwóch chromosomów i stworzenie nowego poprzez sklejenie lewej części jednego rodzica z prawą częścią drugiego rodzica (dla chromosomów z kodowaniem binarnym i całkowitoliczbowym),</a:t>
            </a:r>
          </a:p>
          <a:p>
            <a:pPr marL="257175" indent="-257175">
              <a:buFont typeface="+mj-lt"/>
              <a:buAutoNum type="arabicPeriod"/>
            </a:pPr>
            <a:r>
              <a:rPr lang="pl-PL" sz="1350" dirty="0"/>
              <a:t>Stosowanie operacji logicznych (kodowanie binarne),</a:t>
            </a:r>
          </a:p>
          <a:p>
            <a:pPr marL="257175" indent="-257175">
              <a:buFont typeface="+mj-lt"/>
              <a:buAutoNum type="arabicPeriod"/>
            </a:pPr>
            <a:r>
              <a:rPr lang="pl-PL" sz="1350" dirty="0"/>
              <a:t>Obliczenie wartości średniej genów (kodowanie liczbami rzeczywistymi).</a:t>
            </a:r>
          </a:p>
        </p:txBody>
      </p:sp>
      <p:sp>
        <p:nvSpPr>
          <p:cNvPr id="9" name="pole tekstowe 8">
            <a:extLst>
              <a:ext uri="{FF2B5EF4-FFF2-40B4-BE49-F238E27FC236}">
                <a16:creationId xmlns:a16="http://schemas.microsoft.com/office/drawing/2014/main" id="{5042EE04-6E38-4282-B952-DF3C7E2D3099}"/>
              </a:ext>
            </a:extLst>
          </p:cNvPr>
          <p:cNvSpPr txBox="1"/>
          <p:nvPr/>
        </p:nvSpPr>
        <p:spPr>
          <a:xfrm>
            <a:off x="215796" y="1288493"/>
            <a:ext cx="8177390" cy="715581"/>
          </a:xfrm>
          <a:prstGeom prst="rect">
            <a:avLst/>
          </a:prstGeom>
          <a:noFill/>
        </p:spPr>
        <p:txBody>
          <a:bodyPr wrap="square">
            <a:spAutoFit/>
          </a:bodyPr>
          <a:lstStyle/>
          <a:p>
            <a:r>
              <a:rPr lang="pl-PL" sz="1350" dirty="0"/>
              <a:t>Krzyżowanie polega na połączeniu niektórych (wybierane losowo) genotypów w jeden. Kojarzenie ma sprawić, że potomek dwóch osobników rodzicielskich ma zespół cech, który jest kombinacją ich cech (może się zdarzyć, że tych najlepszych).</a:t>
            </a:r>
          </a:p>
        </p:txBody>
      </p:sp>
      <p:pic>
        <p:nvPicPr>
          <p:cNvPr id="11" name="Obraz 10">
            <a:extLst>
              <a:ext uri="{FF2B5EF4-FFF2-40B4-BE49-F238E27FC236}">
                <a16:creationId xmlns:a16="http://schemas.microsoft.com/office/drawing/2014/main" id="{BD8C6DC6-BEFC-4D50-85C1-8CCE3F87F349}"/>
              </a:ext>
            </a:extLst>
          </p:cNvPr>
          <p:cNvPicPr>
            <a:picLocks noChangeAspect="1"/>
          </p:cNvPicPr>
          <p:nvPr/>
        </p:nvPicPr>
        <p:blipFill rotWithShape="1">
          <a:blip r:embed="rId2"/>
          <a:srcRect l="32065" t="57876" r="13371" b="27998"/>
          <a:stretch/>
        </p:blipFill>
        <p:spPr>
          <a:xfrm>
            <a:off x="1591811" y="2022580"/>
            <a:ext cx="4989352" cy="699659"/>
          </a:xfrm>
          <a:prstGeom prst="rect">
            <a:avLst/>
          </a:prstGeom>
        </p:spPr>
      </p:pic>
    </p:spTree>
    <p:extLst>
      <p:ext uri="{BB962C8B-B14F-4D97-AF65-F5344CB8AC3E}">
        <p14:creationId xmlns:p14="http://schemas.microsoft.com/office/powerpoint/2010/main" val="1038962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err="1"/>
              <a:t>Algorymy</a:t>
            </a:r>
            <a:r>
              <a:rPr lang="pl-PL" dirty="0"/>
              <a:t>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lstStyle/>
          <a:p>
            <a:r>
              <a:rPr lang="pl-PL" dirty="0"/>
              <a:t>Co to jest maszynowe uczenie się ? (Machine Learning)</a:t>
            </a:r>
          </a:p>
        </p:txBody>
      </p:sp>
    </p:spTree>
    <p:extLst>
      <p:ext uri="{BB962C8B-B14F-4D97-AF65-F5344CB8AC3E}">
        <p14:creationId xmlns:p14="http://schemas.microsoft.com/office/powerpoint/2010/main" val="4991664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18C0C4-BB07-4BFF-B2EC-13AAAA323D75}"/>
              </a:ext>
            </a:extLst>
          </p:cNvPr>
          <p:cNvSpPr>
            <a:spLocks noGrp="1"/>
          </p:cNvSpPr>
          <p:nvPr>
            <p:ph type="title"/>
          </p:nvPr>
        </p:nvSpPr>
        <p:spPr/>
        <p:txBody>
          <a:bodyPr/>
          <a:lstStyle/>
          <a:p>
            <a:r>
              <a:rPr lang="pl-PL" dirty="0"/>
              <a:t>Operatory mutacji</a:t>
            </a:r>
          </a:p>
        </p:txBody>
      </p:sp>
      <p:sp>
        <p:nvSpPr>
          <p:cNvPr id="3" name="Symbol zastępczy daty 2">
            <a:extLst>
              <a:ext uri="{FF2B5EF4-FFF2-40B4-BE49-F238E27FC236}">
                <a16:creationId xmlns:a16="http://schemas.microsoft.com/office/drawing/2014/main" id="{312BD5BF-BB96-4E25-B5E1-0012AB82F6B5}"/>
              </a:ext>
            </a:extLst>
          </p:cNvPr>
          <p:cNvSpPr>
            <a:spLocks noGrp="1"/>
          </p:cNvSpPr>
          <p:nvPr>
            <p:ph type="dt" sz="half" idx="10"/>
          </p:nvPr>
        </p:nvSpPr>
        <p:spPr/>
        <p:txBody>
          <a:bodyPr/>
          <a:lstStyle/>
          <a:p>
            <a:pPr rtl="0"/>
            <a:fld id="{98A70DB5-3B74-47E3-90B3-6FF4DAF5961C}" type="datetime1">
              <a:rPr lang="pl-PL" smtClean="0"/>
              <a:t>07.02.2023</a:t>
            </a:fld>
            <a:endParaRPr lang="en-US" dirty="0"/>
          </a:p>
        </p:txBody>
      </p:sp>
      <p:sp>
        <p:nvSpPr>
          <p:cNvPr id="5" name="pole tekstowe 4">
            <a:extLst>
              <a:ext uri="{FF2B5EF4-FFF2-40B4-BE49-F238E27FC236}">
                <a16:creationId xmlns:a16="http://schemas.microsoft.com/office/drawing/2014/main" id="{3A4D1840-9F17-4DB6-850F-C1F797D08AA5}"/>
              </a:ext>
            </a:extLst>
          </p:cNvPr>
          <p:cNvSpPr txBox="1"/>
          <p:nvPr/>
        </p:nvSpPr>
        <p:spPr>
          <a:xfrm>
            <a:off x="431920" y="1439512"/>
            <a:ext cx="8544188" cy="3000821"/>
          </a:xfrm>
          <a:prstGeom prst="rect">
            <a:avLst/>
          </a:prstGeom>
          <a:noFill/>
        </p:spPr>
        <p:txBody>
          <a:bodyPr wrap="square">
            <a:spAutoFit/>
          </a:bodyPr>
          <a:lstStyle/>
          <a:p>
            <a:r>
              <a:rPr lang="pl-PL" sz="1350" b="1" dirty="0"/>
              <a:t>Mutacja</a:t>
            </a:r>
            <a:r>
              <a:rPr lang="pl-PL" sz="1350" dirty="0"/>
              <a:t> wprowadza do genotypu losowe zmiany. Jej zadaniem jest wprowadzanie różnorodności w populacji, czyli zapobieganie (przynajmniej częściowe) przedwczesnej zbieżności algorytmu. Mutacja zachodzi z pewnym przyjętym prawdopodobieństwem - zazwyczaj rzędu 1%. Jest ono niskie, ponieważ zbyt silna mutacja przynosi efekt odwrotny do zamierzonego: zamiast subtelnie różnicować dobre rozwiązania - niszczy je. Stąd w procesie ewolucji mutacja ma znaczenie drugorzędne, szczególnie w przypadku długich chromosomów.</a:t>
            </a:r>
          </a:p>
          <a:p>
            <a:endParaRPr lang="pl-PL" sz="1350" dirty="0"/>
          </a:p>
          <a:p>
            <a:r>
              <a:rPr lang="pl-PL" sz="1350" dirty="0"/>
              <a:t>W przypadku chromosomów kodowanych binarnie losuje się zazwyczaj dwa geny i zamienia się je miejscami bądź np. neguje pewien wylosowany gen.</a:t>
            </a:r>
          </a:p>
          <a:p>
            <a:endParaRPr lang="pl-PL" sz="1350" dirty="0"/>
          </a:p>
          <a:p>
            <a:r>
              <a:rPr lang="pl-PL" sz="1350" dirty="0"/>
              <a:t>W przypadku genotypów zakodowanych liczbami całkowitymi stosuje się permutacje.</a:t>
            </a:r>
          </a:p>
          <a:p>
            <a:endParaRPr lang="pl-PL" sz="1350" dirty="0"/>
          </a:p>
          <a:p>
            <a:r>
              <a:rPr lang="pl-PL" sz="1350" dirty="0"/>
              <a:t>W przypadku genotypów zakodowanych liczbami rzeczywistymi wprowadza się do przypadkowych genów losowe zmiany o danym rozkładzie - najczęściej normalnym. </a:t>
            </a:r>
          </a:p>
        </p:txBody>
      </p:sp>
    </p:spTree>
    <p:extLst>
      <p:ext uri="{BB962C8B-B14F-4D97-AF65-F5344CB8AC3E}">
        <p14:creationId xmlns:p14="http://schemas.microsoft.com/office/powerpoint/2010/main" val="31712692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8778BE4-9FE7-4FFC-8F62-5AB376549B2C}"/>
              </a:ext>
            </a:extLst>
          </p:cNvPr>
          <p:cNvSpPr>
            <a:spLocks noGrp="1"/>
          </p:cNvSpPr>
          <p:nvPr>
            <p:ph type="title"/>
          </p:nvPr>
        </p:nvSpPr>
        <p:spPr/>
        <p:txBody>
          <a:bodyPr/>
          <a:lstStyle/>
          <a:p>
            <a:r>
              <a:rPr lang="pl-PL" dirty="0"/>
              <a:t>Algorytm Genetyczny  - biblioteki </a:t>
            </a:r>
            <a:r>
              <a:rPr lang="pl-PL" dirty="0" err="1"/>
              <a:t>pythona</a:t>
            </a:r>
            <a:endParaRPr lang="pl-PL" dirty="0"/>
          </a:p>
        </p:txBody>
      </p:sp>
      <p:sp>
        <p:nvSpPr>
          <p:cNvPr id="3" name="Symbol zastępczy daty 2">
            <a:extLst>
              <a:ext uri="{FF2B5EF4-FFF2-40B4-BE49-F238E27FC236}">
                <a16:creationId xmlns:a16="http://schemas.microsoft.com/office/drawing/2014/main" id="{B35B9E53-5040-4D98-88C0-E6421FFCC906}"/>
              </a:ext>
            </a:extLst>
          </p:cNvPr>
          <p:cNvSpPr>
            <a:spLocks noGrp="1"/>
          </p:cNvSpPr>
          <p:nvPr>
            <p:ph type="dt" sz="half" idx="10"/>
          </p:nvPr>
        </p:nvSpPr>
        <p:spPr/>
        <p:txBody>
          <a:bodyPr/>
          <a:lstStyle/>
          <a:p>
            <a:pPr rtl="0"/>
            <a:fld id="{98A70DB5-3B74-47E3-90B3-6FF4DAF5961C}" type="datetime1">
              <a:rPr lang="pl-PL" smtClean="0"/>
              <a:t>07.02.2023</a:t>
            </a:fld>
            <a:endParaRPr lang="en-US" dirty="0"/>
          </a:p>
        </p:txBody>
      </p:sp>
      <p:sp>
        <p:nvSpPr>
          <p:cNvPr id="5" name="pole tekstowe 4">
            <a:extLst>
              <a:ext uri="{FF2B5EF4-FFF2-40B4-BE49-F238E27FC236}">
                <a16:creationId xmlns:a16="http://schemas.microsoft.com/office/drawing/2014/main" id="{6ECC9FD6-D1EC-47DD-A271-D4C6205DE9C6}"/>
              </a:ext>
            </a:extLst>
          </p:cNvPr>
          <p:cNvSpPr txBox="1"/>
          <p:nvPr/>
        </p:nvSpPr>
        <p:spPr>
          <a:xfrm>
            <a:off x="1203296" y="1793066"/>
            <a:ext cx="4570952" cy="1454244"/>
          </a:xfrm>
          <a:prstGeom prst="rect">
            <a:avLst/>
          </a:prstGeom>
          <a:noFill/>
        </p:spPr>
        <p:txBody>
          <a:bodyPr wrap="square">
            <a:spAutoFit/>
          </a:bodyPr>
          <a:lstStyle/>
          <a:p>
            <a:pPr marL="214313" indent="-214313">
              <a:buFont typeface="Arial" panose="020B0604020202020204" pitchFamily="34" charset="0"/>
              <a:buChar char="•"/>
            </a:pPr>
            <a:r>
              <a:rPr lang="pl-PL" sz="1500" b="1" dirty="0" err="1"/>
              <a:t>geneticalgorithm</a:t>
            </a:r>
            <a:r>
              <a:rPr lang="pl-PL" sz="1500" b="1" dirty="0"/>
              <a:t> 1.0.2</a:t>
            </a:r>
          </a:p>
          <a:p>
            <a:pPr marL="214313" indent="-214313">
              <a:buFont typeface="Arial" panose="020B0604020202020204" pitchFamily="34" charset="0"/>
              <a:buChar char="•"/>
            </a:pPr>
            <a:r>
              <a:rPr lang="pl-PL" sz="1500" b="1" dirty="0" err="1"/>
              <a:t>Deap</a:t>
            </a:r>
            <a:r>
              <a:rPr lang="pl-PL" sz="1500" b="1" dirty="0"/>
              <a:t> </a:t>
            </a:r>
            <a:r>
              <a:rPr lang="pl-PL" sz="1500" b="1" dirty="0" err="1"/>
              <a:t>python</a:t>
            </a:r>
            <a:endParaRPr lang="pl-PL" sz="1500" b="1" dirty="0"/>
          </a:p>
          <a:p>
            <a:pPr marL="214313" indent="-214313">
              <a:buFont typeface="Arial" panose="020B0604020202020204" pitchFamily="34" charset="0"/>
              <a:buChar char="•"/>
            </a:pPr>
            <a:r>
              <a:rPr lang="pl-PL" sz="1500" b="1" dirty="0"/>
              <a:t>PYEASYGA - https://pypi.org/project/pyeasyga/</a:t>
            </a:r>
          </a:p>
          <a:p>
            <a:pPr marL="214313" indent="-214313">
              <a:buFont typeface="Arial" panose="020B0604020202020204" pitchFamily="34" charset="0"/>
              <a:buChar char="•"/>
            </a:pPr>
            <a:r>
              <a:rPr lang="pl-PL" sz="1500" b="1" dirty="0" err="1"/>
              <a:t>Pyvolution</a:t>
            </a:r>
            <a:r>
              <a:rPr lang="pl-PL" sz="1500" b="1" dirty="0"/>
              <a:t> 1.0 </a:t>
            </a:r>
          </a:p>
          <a:p>
            <a:endParaRPr lang="pl-PL" sz="1350" dirty="0"/>
          </a:p>
        </p:txBody>
      </p:sp>
    </p:spTree>
    <p:extLst>
      <p:ext uri="{BB962C8B-B14F-4D97-AF65-F5344CB8AC3E}">
        <p14:creationId xmlns:p14="http://schemas.microsoft.com/office/powerpoint/2010/main" val="15583246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4438319-7CF6-4811-9DD8-BA416FBC619D}"/>
              </a:ext>
            </a:extLst>
          </p:cNvPr>
          <p:cNvSpPr>
            <a:spLocks noGrp="1"/>
          </p:cNvSpPr>
          <p:nvPr>
            <p:ph type="body" sz="quarter" idx="25"/>
          </p:nvPr>
        </p:nvSpPr>
        <p:spPr/>
        <p:txBody>
          <a:bodyPr/>
          <a:lstStyle/>
          <a:p>
            <a:endParaRPr lang="pl-PL"/>
          </a:p>
        </p:txBody>
      </p:sp>
      <p:sp>
        <p:nvSpPr>
          <p:cNvPr id="8" name="pole tekstowe 7">
            <a:extLst>
              <a:ext uri="{FF2B5EF4-FFF2-40B4-BE49-F238E27FC236}">
                <a16:creationId xmlns:a16="http://schemas.microsoft.com/office/drawing/2014/main" id="{1FC9E728-2C40-4AA2-A2B6-D514F72745B1}"/>
              </a:ext>
            </a:extLst>
          </p:cNvPr>
          <p:cNvSpPr txBox="1"/>
          <p:nvPr/>
        </p:nvSpPr>
        <p:spPr>
          <a:xfrm>
            <a:off x="2286000" y="2387084"/>
            <a:ext cx="4572000" cy="646331"/>
          </a:xfrm>
          <a:prstGeom prst="rect">
            <a:avLst/>
          </a:prstGeom>
          <a:noFill/>
        </p:spPr>
        <p:txBody>
          <a:bodyPr wrap="square">
            <a:spAutoFit/>
          </a:bodyPr>
          <a:lstStyle/>
          <a:p>
            <a:r>
              <a:rPr lang="pl-PL" sz="3600" b="1" i="1" dirty="0" err="1"/>
              <a:t>w</a:t>
            </a:r>
            <a:r>
              <a:rPr lang="pl-PL" sz="3600" b="1" i="1" baseline="-25000" dirty="0" err="1"/>
              <a:t>n</a:t>
            </a:r>
            <a:r>
              <a:rPr lang="pl-PL" sz="3600" b="1" i="1" baseline="-25000" dirty="0"/>
              <a:t> </a:t>
            </a:r>
            <a:r>
              <a:rPr lang="pl-PL" sz="3600" b="1" i="1" dirty="0"/>
              <a:t>= </a:t>
            </a:r>
            <a:r>
              <a:rPr lang="pl-PL" sz="3600" b="1" i="1" dirty="0" err="1"/>
              <a:t>w</a:t>
            </a:r>
            <a:r>
              <a:rPr lang="pl-PL" sz="3600" b="1" i="1" baseline="-25000" dirty="0" err="1"/>
              <a:t>n</a:t>
            </a:r>
            <a:r>
              <a:rPr lang="pl-PL" sz="3600" b="1" i="1" dirty="0"/>
              <a:t>+</a:t>
            </a:r>
            <a:r>
              <a:rPr lang="el-GR" sz="3600" b="1" i="1" dirty="0"/>
              <a:t>λ (</a:t>
            </a:r>
            <a:r>
              <a:rPr lang="pl-PL" sz="3600" b="1" i="1" dirty="0" err="1"/>
              <a:t>x</a:t>
            </a:r>
            <a:r>
              <a:rPr lang="pl-PL" sz="3600" b="1" i="1" baseline="-25000" dirty="0" err="1"/>
              <a:t>n</a:t>
            </a:r>
            <a:r>
              <a:rPr lang="pl-PL" sz="3600" b="1" i="1" dirty="0" err="1"/>
              <a:t>-w</a:t>
            </a:r>
            <a:r>
              <a:rPr lang="pl-PL" sz="3600" b="1" i="1" baseline="-25000" dirty="0" err="1"/>
              <a:t>n</a:t>
            </a:r>
            <a:r>
              <a:rPr lang="pl-PL" sz="3600" b="1" i="1" dirty="0"/>
              <a:t>)</a:t>
            </a:r>
            <a:endParaRPr lang="pl-PL" sz="3600" dirty="0"/>
          </a:p>
        </p:txBody>
      </p:sp>
    </p:spTree>
    <p:extLst>
      <p:ext uri="{BB962C8B-B14F-4D97-AF65-F5344CB8AC3E}">
        <p14:creationId xmlns:p14="http://schemas.microsoft.com/office/powerpoint/2010/main" val="8936663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57065B8-144D-993B-2F19-ACC5E12FBB0A}"/>
              </a:ext>
            </a:extLst>
          </p:cNvPr>
          <p:cNvSpPr>
            <a:spLocks noGrp="1"/>
          </p:cNvSpPr>
          <p:nvPr>
            <p:ph type="body" sz="quarter" idx="25"/>
          </p:nvPr>
        </p:nvSpPr>
        <p:spPr/>
        <p:txBody>
          <a:bodyPr/>
          <a:lstStyle/>
          <a:p>
            <a:r>
              <a:rPr lang="pl-PL" dirty="0"/>
              <a:t>Transformata Fouriera</a:t>
            </a:r>
          </a:p>
        </p:txBody>
      </p:sp>
      <p:pic>
        <p:nvPicPr>
          <p:cNvPr id="5" name="Obraz 4">
            <a:extLst>
              <a:ext uri="{FF2B5EF4-FFF2-40B4-BE49-F238E27FC236}">
                <a16:creationId xmlns:a16="http://schemas.microsoft.com/office/drawing/2014/main" id="{9880C502-28D9-E3BD-0F2E-C1E8BBAE6340}"/>
              </a:ext>
            </a:extLst>
          </p:cNvPr>
          <p:cNvPicPr>
            <a:picLocks noChangeAspect="1"/>
          </p:cNvPicPr>
          <p:nvPr/>
        </p:nvPicPr>
        <p:blipFill rotWithShape="1">
          <a:blip r:embed="rId2"/>
          <a:srcRect l="18257" t="41136" r="4931" b="39323"/>
          <a:stretch/>
        </p:blipFill>
        <p:spPr>
          <a:xfrm>
            <a:off x="457200" y="1828800"/>
            <a:ext cx="8257565" cy="1129145"/>
          </a:xfrm>
          <a:prstGeom prst="rect">
            <a:avLst/>
          </a:prstGeom>
        </p:spPr>
      </p:pic>
    </p:spTree>
    <p:extLst>
      <p:ext uri="{BB962C8B-B14F-4D97-AF65-F5344CB8AC3E}">
        <p14:creationId xmlns:p14="http://schemas.microsoft.com/office/powerpoint/2010/main" val="2821286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3538407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p:txBody>
          <a:bodyPr>
            <a:normAutofit fontScale="92500"/>
          </a:bodyPr>
          <a:lstStyle/>
          <a:p>
            <a:r>
              <a:rPr lang="pl-PL" b="1" dirty="0"/>
              <a:t>Uczenie nadzorowane (</a:t>
            </a:r>
            <a:r>
              <a:rPr lang="pl-PL" b="1" dirty="0" err="1"/>
              <a:t>supervised</a:t>
            </a:r>
            <a:r>
              <a:rPr lang="pl-PL" b="1" dirty="0"/>
              <a:t> learning)</a:t>
            </a:r>
            <a:endParaRPr lang="pl-PL" dirty="0"/>
          </a:p>
          <a:p>
            <a:pPr marL="400050"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400050"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400050"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315764" y="951693"/>
            <a:ext cx="4572000" cy="3970318"/>
          </a:xfrm>
          <a:prstGeom prst="rect">
            <a:avLst/>
          </a:prstGeom>
        </p:spPr>
        <p:txBody>
          <a:bodyPr wrap="square">
            <a:spAutoFit/>
          </a:bodyPr>
          <a:lstStyle/>
          <a:p>
            <a:r>
              <a:rPr lang="pl-PL" b="1" dirty="0"/>
              <a:t>Klasyfikacja (</a:t>
            </a:r>
            <a:r>
              <a:rPr lang="pl-PL" b="1" dirty="0" err="1"/>
              <a:t>classification</a:t>
            </a:r>
            <a:r>
              <a:rPr lang="pl-PL" b="1" dirty="0"/>
              <a:t>)</a:t>
            </a:r>
          </a:p>
          <a:p>
            <a:endParaRPr lang="pl-PL" dirty="0"/>
          </a:p>
          <a:p>
            <a:r>
              <a:rPr lang="pl-PL"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4754881" y="1496290"/>
            <a:ext cx="4114800" cy="30861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457200" y="853640"/>
            <a:ext cx="3720095" cy="3734806"/>
          </a:xfrm>
        </p:spPr>
        <p:txBody>
          <a:bodyPr>
            <a:normAutofit lnSpcReduction="10000"/>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4648013" y="1330035"/>
            <a:ext cx="3256273" cy="34089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526274" y="987874"/>
            <a:ext cx="4572000" cy="3970318"/>
          </a:xfrm>
          <a:prstGeom prst="rect">
            <a:avLst/>
          </a:prstGeom>
        </p:spPr>
        <p:txBody>
          <a:bodyPr>
            <a:spAutoFit/>
          </a:bodyPr>
          <a:lstStyle/>
          <a:p>
            <a:r>
              <a:rPr lang="pl-PL" b="1" dirty="0"/>
              <a:t>Grupowanie (</a:t>
            </a:r>
            <a:r>
              <a:rPr lang="pl-PL" b="1" dirty="0" err="1"/>
              <a:t>clustering</a:t>
            </a:r>
            <a:r>
              <a:rPr lang="pl-PL" b="1" dirty="0"/>
              <a:t>)</a:t>
            </a:r>
          </a:p>
          <a:p>
            <a:endParaRPr lang="pl-PL" dirty="0"/>
          </a:p>
          <a:p>
            <a:r>
              <a:rPr lang="pl-PL"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4901738" y="1656310"/>
            <a:ext cx="3785062" cy="2838796"/>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400050"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400050"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p:txBody>
          <a:bodyPr/>
          <a:lstStyle/>
          <a:p>
            <a:r>
              <a:rPr lang="pl-PL" b="1" dirty="0"/>
              <a:t>Wybór modelu (model </a:t>
            </a:r>
            <a:r>
              <a:rPr lang="pl-PL" b="1" dirty="0" err="1"/>
              <a:t>selection</a:t>
            </a:r>
            <a:r>
              <a:rPr lang="pl-PL" b="1" dirty="0"/>
              <a:t>)</a:t>
            </a:r>
            <a:endParaRPr lang="pl-PL" dirty="0"/>
          </a:p>
          <a:p>
            <a:pPr marL="400050"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608341" y="1031535"/>
            <a:ext cx="7530576" cy="3293209"/>
          </a:xfrm>
          <a:prstGeom prst="rect">
            <a:avLst/>
          </a:prstGeom>
        </p:spPr>
        <p:txBody>
          <a:bodyPr wrap="square">
            <a:spAutoFit/>
          </a:bodyPr>
          <a:lstStyle/>
          <a:p>
            <a:pPr>
              <a:buFont typeface="Arial" panose="020B0604020202020204" pitchFamily="34" charset="0"/>
              <a:buChar char="•"/>
            </a:pPr>
            <a:r>
              <a:rPr lang="pl-PL" sz="1600" dirty="0"/>
              <a:t>rozpoznawanie wzorców (</a:t>
            </a:r>
            <a:r>
              <a:rPr lang="pl-PL" sz="1600" dirty="0" err="1"/>
              <a:t>pattern</a:t>
            </a:r>
            <a:r>
              <a:rPr lang="pl-PL" sz="1600" dirty="0"/>
              <a:t> </a:t>
            </a:r>
            <a:r>
              <a:rPr lang="pl-PL" sz="1600" dirty="0" err="1"/>
              <a:t>recognition</a:t>
            </a:r>
            <a:r>
              <a:rPr lang="pl-PL" sz="1600" dirty="0"/>
              <a:t>)</a:t>
            </a:r>
          </a:p>
          <a:p>
            <a:pPr>
              <a:buFont typeface="Arial" panose="020B0604020202020204" pitchFamily="34" charset="0"/>
              <a:buChar char="•"/>
            </a:pPr>
            <a:r>
              <a:rPr lang="pl-PL" sz="1600" dirty="0"/>
              <a:t>automatyczna klasyfikacja dokumentów/tekstów (np. według kategorii)</a:t>
            </a:r>
          </a:p>
          <a:p>
            <a:pPr>
              <a:buFont typeface="Arial" panose="020B0604020202020204" pitchFamily="34" charset="0"/>
              <a:buChar char="•"/>
            </a:pPr>
            <a:r>
              <a:rPr lang="pl-PL" sz="1600" dirty="0"/>
              <a:t>rozpoznawanie mowy lub tekstu pisanego (speech and </a:t>
            </a:r>
            <a:r>
              <a:rPr lang="pl-PL" sz="1600" dirty="0" err="1"/>
              <a:t>handwriting</a:t>
            </a:r>
            <a:r>
              <a:rPr lang="pl-PL" sz="1600" dirty="0"/>
              <a:t> </a:t>
            </a:r>
            <a:r>
              <a:rPr lang="pl-PL" sz="1600" dirty="0" err="1"/>
              <a:t>recognition</a:t>
            </a:r>
            <a:r>
              <a:rPr lang="pl-PL" sz="1600" dirty="0"/>
              <a:t>)</a:t>
            </a:r>
          </a:p>
          <a:p>
            <a:pPr>
              <a:buFont typeface="Arial" panose="020B0604020202020204" pitchFamily="34" charset="0"/>
              <a:buChar char="•"/>
            </a:pPr>
            <a:r>
              <a:rPr lang="pl-PL" sz="1600" dirty="0"/>
              <a:t>rozpoznawanie twarzy (face </a:t>
            </a:r>
            <a:r>
              <a:rPr lang="pl-PL" sz="1600" dirty="0" err="1"/>
              <a:t>recognition</a:t>
            </a:r>
            <a:r>
              <a:rPr lang="pl-PL" sz="1600" dirty="0"/>
              <a:t>)</a:t>
            </a:r>
          </a:p>
          <a:p>
            <a:pPr>
              <a:buFont typeface="Arial" panose="020B0604020202020204" pitchFamily="34" charset="0"/>
              <a:buChar char="•"/>
            </a:pPr>
            <a:r>
              <a:rPr lang="pl-PL" sz="1600" dirty="0"/>
              <a:t>rozpoznawanie elementów na zdjęciu (</a:t>
            </a:r>
            <a:r>
              <a:rPr lang="pl-PL" sz="1600" dirty="0" err="1"/>
              <a:t>object</a:t>
            </a:r>
            <a:r>
              <a:rPr lang="pl-PL" sz="1600" dirty="0"/>
              <a:t> </a:t>
            </a:r>
            <a:r>
              <a:rPr lang="pl-PL" sz="1600" dirty="0" err="1"/>
              <a:t>recognition</a:t>
            </a:r>
            <a:r>
              <a:rPr lang="pl-PL" sz="1600" dirty="0"/>
              <a:t>)</a:t>
            </a:r>
          </a:p>
          <a:p>
            <a:pPr>
              <a:buFont typeface="Arial" panose="020B0604020202020204" pitchFamily="34" charset="0"/>
              <a:buChar char="•"/>
            </a:pPr>
            <a:r>
              <a:rPr lang="pl-PL" sz="1600" dirty="0"/>
              <a:t>przewidywanie trendów finansowych lub ekonomicznych (np. cen mieszkań)</a:t>
            </a:r>
          </a:p>
          <a:p>
            <a:pPr>
              <a:buFont typeface="Arial" panose="020B0604020202020204" pitchFamily="34" charset="0"/>
              <a:buChar char="•"/>
            </a:pPr>
            <a:r>
              <a:rPr lang="pl-PL" sz="1600" dirty="0"/>
              <a:t>kierowanie pojazdami (samochody autonomiczne)</a:t>
            </a:r>
          </a:p>
          <a:p>
            <a:pPr>
              <a:buFont typeface="Arial" panose="020B0604020202020204" pitchFamily="34" charset="0"/>
              <a:buChar char="•"/>
            </a:pPr>
            <a:r>
              <a:rPr lang="pl-PL" sz="1600" dirty="0"/>
              <a:t>nawigacja w nieznanym terenie</a:t>
            </a:r>
          </a:p>
          <a:p>
            <a:pPr>
              <a:buFont typeface="Arial" panose="020B0604020202020204" pitchFamily="34" charset="0"/>
              <a:buChar char="•"/>
            </a:pPr>
            <a:r>
              <a:rPr lang="pl-PL" sz="1600" dirty="0"/>
              <a:t>systemy rekomendacji (np. </a:t>
            </a:r>
            <a:r>
              <a:rPr lang="pl-PL" sz="1600" dirty="0" err="1"/>
              <a:t>Spotify</a:t>
            </a:r>
            <a:r>
              <a:rPr lang="pl-PL" sz="1600" dirty="0"/>
              <a:t> lub </a:t>
            </a:r>
            <a:r>
              <a:rPr lang="pl-PL" sz="1600" dirty="0" err="1"/>
              <a:t>Filmweb</a:t>
            </a:r>
            <a:r>
              <a:rPr lang="pl-PL" sz="1600" dirty="0"/>
              <a:t>)</a:t>
            </a:r>
          </a:p>
          <a:p>
            <a:pPr>
              <a:buFont typeface="Arial" panose="020B0604020202020204" pitchFamily="34" charset="0"/>
              <a:buChar char="•"/>
            </a:pPr>
            <a:r>
              <a:rPr lang="pl-PL" sz="1600" dirty="0"/>
              <a:t>zabezpieczanie przed oszustwami w transakcjach </a:t>
            </a:r>
            <a:r>
              <a:rPr lang="pl-PL" sz="1600" dirty="0" err="1"/>
              <a:t>finasowych</a:t>
            </a:r>
            <a:r>
              <a:rPr lang="pl-PL" sz="1600" dirty="0"/>
              <a:t> (fraud </a:t>
            </a:r>
            <a:r>
              <a:rPr lang="pl-PL" sz="1600" dirty="0" err="1"/>
              <a:t>detecion</a:t>
            </a:r>
            <a:r>
              <a:rPr lang="pl-PL" sz="1600" dirty="0"/>
              <a:t>)</a:t>
            </a:r>
          </a:p>
          <a:p>
            <a:pPr>
              <a:buFont typeface="Arial" panose="020B0604020202020204" pitchFamily="34" charset="0"/>
              <a:buChar char="•"/>
            </a:pPr>
            <a:r>
              <a:rPr lang="pl-PL" sz="1600" dirty="0"/>
              <a:t>rozpoznawanie chorób na podstawie objawów</a:t>
            </a:r>
          </a:p>
          <a:p>
            <a:pPr>
              <a:buFont typeface="Arial" panose="020B0604020202020204" pitchFamily="34" charset="0"/>
              <a:buChar char="•"/>
            </a:pPr>
            <a:r>
              <a:rPr lang="pl-PL" sz="1600" dirty="0"/>
              <a:t>marketing (dopasowywanie reklam)</a:t>
            </a:r>
          </a:p>
          <a:p>
            <a:pPr>
              <a:buFont typeface="Arial" panose="020B0604020202020204" pitchFamily="34" charset="0"/>
              <a:buChar char="•"/>
            </a:pPr>
            <a:r>
              <a:rPr lang="pl-PL" sz="1600" dirty="0"/>
              <a:t>i wiele innych </a:t>
            </a:r>
          </a:p>
        </p:txBody>
      </p:sp>
      <p:pic>
        <p:nvPicPr>
          <p:cNvPr id="4" name="Picture 5">
            <a:extLst>
              <a:ext uri="{FF2B5EF4-FFF2-40B4-BE49-F238E27FC236}">
                <a16:creationId xmlns:a16="http://schemas.microsoft.com/office/drawing/2014/main" id="{E5FA1D1A-0ED2-4DD6-A2CE-52CF8C82E2E4}"/>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045020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Narzędzia stosowane w uczeniu maszynowym: język </a:t>
            </a:r>
            <a:r>
              <a:rPr lang="pl-PL" dirty="0" err="1"/>
              <a:t>Python</a:t>
            </a:r>
            <a:r>
              <a:rPr lang="pl-PL" dirty="0"/>
              <a:t>, środowiska developerskie</a:t>
            </a:r>
            <a:endParaRPr lang="en-US" dirty="0"/>
          </a:p>
        </p:txBody>
      </p:sp>
      <p:sp>
        <p:nvSpPr>
          <p:cNvPr id="5" name="Symbol zastępczy tekstu 4"/>
          <p:cNvSpPr>
            <a:spLocks noGrp="1"/>
          </p:cNvSpPr>
          <p:nvPr>
            <p:ph type="body" sz="quarter" idx="30"/>
          </p:nvPr>
        </p:nvSpPr>
        <p:spPr>
          <a:xfrm>
            <a:off x="1581528" y="1603646"/>
            <a:ext cx="7105272" cy="279757"/>
          </a:xfrm>
        </p:spPr>
        <p:txBody>
          <a:bodyPr/>
          <a:lstStyle/>
          <a:p>
            <a:r>
              <a:rPr lang="pl-PL" dirty="0"/>
              <a:t>Machine Learning, </a:t>
            </a:r>
            <a:r>
              <a:rPr lang="pl-PL" dirty="0" err="1"/>
              <a:t>Deep</a:t>
            </a:r>
            <a:r>
              <a:rPr lang="pl-PL" dirty="0"/>
              <a:t> Learning– podstawowe pojęcia, zasada działania, zastosowania</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Moduły i biblioteki </a:t>
            </a:r>
            <a:r>
              <a:rPr lang="pl-PL" dirty="0" err="1"/>
              <a:t>Pythona</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Elementy programowania funkcyjnego</a:t>
            </a:r>
          </a:p>
        </p:txBody>
      </p:sp>
      <p:sp>
        <p:nvSpPr>
          <p:cNvPr id="8" name="Symbol zastępczy tekstu 7"/>
          <p:cNvSpPr>
            <a:spLocks noGrp="1"/>
          </p:cNvSpPr>
          <p:nvPr>
            <p:ph type="body" sz="quarter" idx="33"/>
          </p:nvPr>
        </p:nvSpPr>
        <p:spPr>
          <a:xfrm>
            <a:off x="1581528" y="2724729"/>
            <a:ext cx="7105272" cy="279757"/>
          </a:xfrm>
        </p:spPr>
        <p:txBody>
          <a:bodyPr/>
          <a:lstStyle/>
          <a:p>
            <a:r>
              <a:rPr lang="pl-PL" dirty="0"/>
              <a:t>Biblioteka </a:t>
            </a:r>
            <a:r>
              <a:rPr lang="pl-PL" dirty="0" err="1"/>
              <a:t>numpy</a:t>
            </a:r>
            <a:endParaRPr lang="pl-PL" dirty="0"/>
          </a:p>
        </p:txBody>
      </p:sp>
      <p:sp>
        <p:nvSpPr>
          <p:cNvPr id="9" name="Symbol zastępczy tekstu 8"/>
          <p:cNvSpPr>
            <a:spLocks noGrp="1"/>
          </p:cNvSpPr>
          <p:nvPr>
            <p:ph type="body" sz="quarter" idx="34"/>
          </p:nvPr>
        </p:nvSpPr>
        <p:spPr>
          <a:xfrm>
            <a:off x="1581528" y="3095805"/>
            <a:ext cx="7105272" cy="279757"/>
          </a:xfrm>
        </p:spPr>
        <p:txBody>
          <a:bodyPr/>
          <a:lstStyle/>
          <a:p>
            <a:r>
              <a:rPr lang="pl-PL" dirty="0"/>
              <a:t>Biblioteka </a:t>
            </a:r>
            <a:r>
              <a:rPr lang="pl-PL" dirty="0" err="1"/>
              <a:t>pandas</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Pakiet </a:t>
            </a:r>
            <a:r>
              <a:rPr lang="pl-PL" dirty="0" err="1"/>
              <a:t>Scikit-Learn</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Klasyfikatory</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E3970CA-6D3B-4C71-AF3A-E87AD5B52729}"/>
              </a:ext>
            </a:extLst>
          </p:cNvPr>
          <p:cNvSpPr>
            <a:spLocks noGrp="1"/>
          </p:cNvSpPr>
          <p:nvPr>
            <p:ph type="body" sz="quarter" idx="25"/>
          </p:nvPr>
        </p:nvSpPr>
        <p:spPr/>
        <p:txBody>
          <a:bodyPr/>
          <a:lstStyle/>
          <a:p>
            <a:r>
              <a:rPr lang="pl-PL" dirty="0"/>
              <a:t>Uczenie nienadzorowane</a:t>
            </a:r>
          </a:p>
        </p:txBody>
      </p:sp>
      <p:pic>
        <p:nvPicPr>
          <p:cNvPr id="5" name="Obraz 4">
            <a:extLst>
              <a:ext uri="{FF2B5EF4-FFF2-40B4-BE49-F238E27FC236}">
                <a16:creationId xmlns:a16="http://schemas.microsoft.com/office/drawing/2014/main" id="{E2C13F43-52F5-400B-A532-039FFC6B7180}"/>
              </a:ext>
            </a:extLst>
          </p:cNvPr>
          <p:cNvPicPr>
            <a:picLocks noChangeAspect="1"/>
          </p:cNvPicPr>
          <p:nvPr/>
        </p:nvPicPr>
        <p:blipFill>
          <a:blip r:embed="rId2"/>
          <a:stretch>
            <a:fillRect/>
          </a:stretch>
        </p:blipFill>
        <p:spPr>
          <a:xfrm>
            <a:off x="714375" y="1757362"/>
            <a:ext cx="7715250" cy="1628775"/>
          </a:xfrm>
          <a:prstGeom prst="rect">
            <a:avLst/>
          </a:prstGeom>
        </p:spPr>
      </p:pic>
    </p:spTree>
    <p:extLst>
      <p:ext uri="{BB962C8B-B14F-4D97-AF65-F5344CB8AC3E}">
        <p14:creationId xmlns:p14="http://schemas.microsoft.com/office/powerpoint/2010/main" val="748515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50B1B75-92E7-4278-B65B-09256A3F674C}"/>
              </a:ext>
            </a:extLst>
          </p:cNvPr>
          <p:cNvSpPr>
            <a:spLocks noGrp="1"/>
          </p:cNvSpPr>
          <p:nvPr>
            <p:ph type="body" sz="quarter" idx="25"/>
          </p:nvPr>
        </p:nvSpPr>
        <p:spPr/>
        <p:txBody>
          <a:bodyPr/>
          <a:lstStyle/>
          <a:p>
            <a:r>
              <a:rPr lang="pl-PL" dirty="0"/>
              <a:t>Uczenie maszynowe</a:t>
            </a:r>
          </a:p>
        </p:txBody>
      </p:sp>
      <p:pic>
        <p:nvPicPr>
          <p:cNvPr id="7" name="Obraz 6">
            <a:extLst>
              <a:ext uri="{FF2B5EF4-FFF2-40B4-BE49-F238E27FC236}">
                <a16:creationId xmlns:a16="http://schemas.microsoft.com/office/drawing/2014/main" id="{69EAF020-B1EA-4D78-8B13-E87938D2738C}"/>
              </a:ext>
            </a:extLst>
          </p:cNvPr>
          <p:cNvPicPr>
            <a:picLocks noChangeAspect="1"/>
          </p:cNvPicPr>
          <p:nvPr/>
        </p:nvPicPr>
        <p:blipFill>
          <a:blip r:embed="rId2"/>
          <a:stretch>
            <a:fillRect/>
          </a:stretch>
        </p:blipFill>
        <p:spPr>
          <a:xfrm>
            <a:off x="1422688" y="1094509"/>
            <a:ext cx="6107257" cy="3817036"/>
          </a:xfrm>
          <a:prstGeom prst="rect">
            <a:avLst/>
          </a:prstGeom>
        </p:spPr>
      </p:pic>
    </p:spTree>
    <p:extLst>
      <p:ext uri="{BB962C8B-B14F-4D97-AF65-F5344CB8AC3E}">
        <p14:creationId xmlns:p14="http://schemas.microsoft.com/office/powerpoint/2010/main" val="3946714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96EC150-2ED3-4961-B8F7-FF68C1BBEDBC}"/>
              </a:ext>
            </a:extLst>
          </p:cNvPr>
          <p:cNvSpPr>
            <a:spLocks noGrp="1"/>
          </p:cNvSpPr>
          <p:nvPr>
            <p:ph type="body" sz="quarter" idx="25"/>
          </p:nvPr>
        </p:nvSpPr>
        <p:spPr/>
        <p:txBody>
          <a:bodyPr/>
          <a:lstStyle/>
          <a:p>
            <a:r>
              <a:rPr lang="pl-PL" dirty="0"/>
              <a:t>Logika klasteryzacji k-średnich</a:t>
            </a:r>
          </a:p>
        </p:txBody>
      </p:sp>
      <p:sp>
        <p:nvSpPr>
          <p:cNvPr id="5" name="pole tekstowe 4">
            <a:extLst>
              <a:ext uri="{FF2B5EF4-FFF2-40B4-BE49-F238E27FC236}">
                <a16:creationId xmlns:a16="http://schemas.microsoft.com/office/drawing/2014/main" id="{9AF4BF95-90D0-4888-AD55-37CEF1A5BCEE}"/>
              </a:ext>
            </a:extLst>
          </p:cNvPr>
          <p:cNvSpPr txBox="1"/>
          <p:nvPr/>
        </p:nvSpPr>
        <p:spPr>
          <a:xfrm>
            <a:off x="457200" y="1329634"/>
            <a:ext cx="8299450" cy="2308324"/>
          </a:xfrm>
          <a:prstGeom prst="rect">
            <a:avLst/>
          </a:prstGeom>
          <a:noFill/>
        </p:spPr>
        <p:txBody>
          <a:bodyPr wrap="square">
            <a:spAutoFit/>
          </a:bodyPr>
          <a:lstStyle/>
          <a:p>
            <a:r>
              <a:rPr lang="pl-PL" dirty="0"/>
              <a:t>W celu pogrupowania próbek danych algorytm k-średnich wykorzystuje miarę odległości, by ocenić podobieństwo czy bliskość punktów. Zanim użyjemy algorytmu k-średnich, musimy wybrać najlepszą miarę odległości między próbkami danych. </a:t>
            </a:r>
          </a:p>
          <a:p>
            <a:r>
              <a:rPr lang="pl-PL" dirty="0"/>
              <a:t>Domyślnie zastosowana zostanie odległość euklidesowa. Ponadto jeśli w zbiorze danych są liczne odchylenia, trzeba będzie zdecydować się na kryteria, które posłużą do wskazywania i usuwania obserwacji odstających od zbioru danych.</a:t>
            </a:r>
          </a:p>
        </p:txBody>
      </p:sp>
    </p:spTree>
    <p:extLst>
      <p:ext uri="{BB962C8B-B14F-4D97-AF65-F5344CB8AC3E}">
        <p14:creationId xmlns:p14="http://schemas.microsoft.com/office/powerpoint/2010/main" val="2071890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EE378D3-F5FF-4C16-A67E-EE03A1CD62B4}"/>
              </a:ext>
            </a:extLst>
          </p:cNvPr>
          <p:cNvSpPr>
            <a:spLocks noGrp="1"/>
          </p:cNvSpPr>
          <p:nvPr>
            <p:ph type="body" sz="quarter" idx="25"/>
          </p:nvPr>
        </p:nvSpPr>
        <p:spPr/>
        <p:txBody>
          <a:bodyPr/>
          <a:lstStyle/>
          <a:p>
            <a:r>
              <a:rPr lang="pl-PL" dirty="0"/>
              <a:t>Kroki algorytmu k-średnich</a:t>
            </a:r>
          </a:p>
        </p:txBody>
      </p:sp>
      <p:sp>
        <p:nvSpPr>
          <p:cNvPr id="5" name="pole tekstowe 4">
            <a:extLst>
              <a:ext uri="{FF2B5EF4-FFF2-40B4-BE49-F238E27FC236}">
                <a16:creationId xmlns:a16="http://schemas.microsoft.com/office/drawing/2014/main" id="{B444AFF5-9864-44E9-82CF-A225A6FC2A65}"/>
              </a:ext>
            </a:extLst>
          </p:cNvPr>
          <p:cNvSpPr txBox="1"/>
          <p:nvPr/>
        </p:nvSpPr>
        <p:spPr>
          <a:xfrm>
            <a:off x="532823" y="1556179"/>
            <a:ext cx="8160327" cy="2308324"/>
          </a:xfrm>
          <a:prstGeom prst="rect">
            <a:avLst/>
          </a:prstGeom>
          <a:noFill/>
        </p:spPr>
        <p:txBody>
          <a:bodyPr wrap="square">
            <a:spAutoFit/>
          </a:bodyPr>
          <a:lstStyle/>
          <a:p>
            <a:r>
              <a:rPr lang="pl-PL" b="1" dirty="0"/>
              <a:t>Krok 1 </a:t>
            </a:r>
            <a:r>
              <a:rPr lang="pl-PL" dirty="0"/>
              <a:t>Wybieramy liczbę klastrów — k.</a:t>
            </a:r>
          </a:p>
          <a:p>
            <a:r>
              <a:rPr lang="pl-PL" b="1" dirty="0"/>
              <a:t>Krok 2 </a:t>
            </a:r>
            <a:r>
              <a:rPr lang="pl-PL" dirty="0"/>
              <a:t>Spośród próbek danych losowo wybieramy k punktów jako środków klastrów.</a:t>
            </a:r>
          </a:p>
          <a:p>
            <a:r>
              <a:rPr lang="pl-PL" b="1" dirty="0"/>
              <a:t>Krok 3 </a:t>
            </a:r>
            <a:r>
              <a:rPr lang="pl-PL" dirty="0"/>
              <a:t>W oparciu o wybraną miarę odległości iteracyjnie obliczamy odległość każdego punktu w dziedzinie od każdego z ustalonych w powyższy sposób środków klastrów. W zależności od wielkości zbioru danych może to być mniej lub bardziej czasochłonny krok. Przykładowo jeśli w klastrze jest 10 000 punktów, a k — 3, oznacza to, że będzie trzeba obliczyć 30 000 odległości.</a:t>
            </a:r>
          </a:p>
        </p:txBody>
      </p:sp>
    </p:spTree>
    <p:extLst>
      <p:ext uri="{BB962C8B-B14F-4D97-AF65-F5344CB8AC3E}">
        <p14:creationId xmlns:p14="http://schemas.microsoft.com/office/powerpoint/2010/main" val="2930845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FAD5F1D-E4C5-4955-9C5A-A55C0C1535F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335ACB5-368D-43C7-91CD-76F5F3716647}"/>
              </a:ext>
            </a:extLst>
          </p:cNvPr>
          <p:cNvPicPr>
            <a:picLocks noChangeAspect="1"/>
          </p:cNvPicPr>
          <p:nvPr/>
        </p:nvPicPr>
        <p:blipFill>
          <a:blip r:embed="rId2"/>
          <a:stretch>
            <a:fillRect/>
          </a:stretch>
        </p:blipFill>
        <p:spPr>
          <a:xfrm>
            <a:off x="1230252" y="1452821"/>
            <a:ext cx="6245492" cy="2962016"/>
          </a:xfrm>
          <a:prstGeom prst="rect">
            <a:avLst/>
          </a:prstGeom>
        </p:spPr>
      </p:pic>
    </p:spTree>
    <p:extLst>
      <p:ext uri="{BB962C8B-B14F-4D97-AF65-F5344CB8AC3E}">
        <p14:creationId xmlns:p14="http://schemas.microsoft.com/office/powerpoint/2010/main" val="4176984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67DC490-C686-4140-B502-A47E1214BE61}"/>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0577A0F3-00DE-48E8-87A5-DAFADE14DBDA}"/>
              </a:ext>
            </a:extLst>
          </p:cNvPr>
          <p:cNvSpPr txBox="1"/>
          <p:nvPr/>
        </p:nvSpPr>
        <p:spPr>
          <a:xfrm>
            <a:off x="450850" y="1327901"/>
            <a:ext cx="8429914" cy="2862322"/>
          </a:xfrm>
          <a:prstGeom prst="rect">
            <a:avLst/>
          </a:prstGeom>
          <a:noFill/>
        </p:spPr>
        <p:txBody>
          <a:bodyPr wrap="square">
            <a:spAutoFit/>
          </a:bodyPr>
          <a:lstStyle/>
          <a:p>
            <a:r>
              <a:rPr lang="pl-PL" b="1" dirty="0"/>
              <a:t>Krok 4 </a:t>
            </a:r>
            <a:r>
              <a:rPr lang="pl-PL" dirty="0"/>
              <a:t>Przypisujemy każdą próbkę danych w dziedzinie problemu do najbliższego środka klastra.</a:t>
            </a:r>
          </a:p>
          <a:p>
            <a:endParaRPr lang="pl-PL" dirty="0"/>
          </a:p>
          <a:p>
            <a:r>
              <a:rPr lang="pl-PL" b="1" dirty="0"/>
              <a:t>Krok 5 </a:t>
            </a:r>
            <a:r>
              <a:rPr lang="pl-PL" dirty="0"/>
              <a:t>Na tym etapie każda próbka danych jest już przypisana do klastra. Ale</a:t>
            </a:r>
          </a:p>
          <a:p>
            <a:r>
              <a:rPr lang="pl-PL" dirty="0"/>
              <a:t>wykonywanie algorytmu się nie kończy, ponieważ wybór początkowych</a:t>
            </a:r>
          </a:p>
          <a:p>
            <a:r>
              <a:rPr lang="pl-PL" dirty="0"/>
              <a:t>środków klastrów był losowy. Musimy teraz zweryfikować, że bieżące, losowo</a:t>
            </a:r>
          </a:p>
          <a:p>
            <a:r>
              <a:rPr lang="pl-PL" dirty="0"/>
              <a:t>wybrane środki klastrów są rzeczywiście centrami każdego z klastrów.</a:t>
            </a:r>
          </a:p>
          <a:p>
            <a:r>
              <a:rPr lang="pl-PL" dirty="0"/>
              <a:t>Przeliczamy środki klastrów poprzez ponowne wyliczenie średniej odległości</a:t>
            </a:r>
          </a:p>
          <a:p>
            <a:r>
              <a:rPr lang="pl-PL" dirty="0"/>
              <a:t>każdego z punktów w klastrze od jego środka. Ten krok wyjaśnia, dlaczego</a:t>
            </a:r>
          </a:p>
          <a:p>
            <a:r>
              <a:rPr lang="pl-PL" dirty="0"/>
              <a:t>algorytm ten nosi nazwę k-średnich.</a:t>
            </a:r>
          </a:p>
        </p:txBody>
      </p:sp>
    </p:spTree>
    <p:extLst>
      <p:ext uri="{BB962C8B-B14F-4D97-AF65-F5344CB8AC3E}">
        <p14:creationId xmlns:p14="http://schemas.microsoft.com/office/powerpoint/2010/main" val="1255744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A3A4ECA-2043-4888-9579-DD6A636DBCAE}"/>
              </a:ext>
            </a:extLst>
          </p:cNvPr>
          <p:cNvSpPr>
            <a:spLocks noGrp="1"/>
          </p:cNvSpPr>
          <p:nvPr>
            <p:ph type="body" sz="quarter" idx="25"/>
          </p:nvPr>
        </p:nvSpPr>
        <p:spPr/>
        <p:txBody>
          <a:bodyPr/>
          <a:lstStyle/>
          <a:p>
            <a:r>
              <a:rPr lang="pl-PL" dirty="0"/>
              <a:t>Biblioteka </a:t>
            </a:r>
            <a:r>
              <a:rPr lang="pl-PL" dirty="0" err="1"/>
              <a:t>numpy</a:t>
            </a:r>
            <a:endParaRPr lang="pl-PL" dirty="0"/>
          </a:p>
        </p:txBody>
      </p:sp>
      <p:sp>
        <p:nvSpPr>
          <p:cNvPr id="3" name="Symbol zastępczy tekstu 2">
            <a:extLst>
              <a:ext uri="{FF2B5EF4-FFF2-40B4-BE49-F238E27FC236}">
                <a16:creationId xmlns:a16="http://schemas.microsoft.com/office/drawing/2014/main" id="{A1728037-6418-4DBA-A291-96F278ACB52E}"/>
              </a:ext>
            </a:extLst>
          </p:cNvPr>
          <p:cNvSpPr>
            <a:spLocks noGrp="1"/>
          </p:cNvSpPr>
          <p:nvPr>
            <p:ph type="body" sz="quarter" idx="27"/>
          </p:nvPr>
        </p:nvSpPr>
        <p:spPr>
          <a:xfrm>
            <a:off x="454025" y="1338549"/>
            <a:ext cx="8235950" cy="1841069"/>
          </a:xfrm>
        </p:spPr>
        <p:txBody>
          <a:bodyPr/>
          <a:lstStyle/>
          <a:p>
            <a:pPr marL="0" indent="0">
              <a:buNone/>
            </a:pPr>
            <a:r>
              <a:rPr lang="pl-PL" dirty="0" err="1"/>
              <a:t>NumPy</a:t>
            </a:r>
            <a:r>
              <a:rPr lang="pl-PL" dirty="0"/>
              <a:t> to biblioteka </a:t>
            </a:r>
            <a:r>
              <a:rPr lang="pl-PL" dirty="0" err="1"/>
              <a:t>Pythona</a:t>
            </a:r>
            <a:r>
              <a:rPr lang="pl-PL" dirty="0"/>
              <a:t> używana do pracy z tablicami. Posiada również funkcje do pracy w dziedzinie algebry liniowej, transformaty Fouriera i macierzy. </a:t>
            </a:r>
            <a:r>
              <a:rPr lang="pl-PL" dirty="0" err="1"/>
              <a:t>NumPy</a:t>
            </a:r>
            <a:r>
              <a:rPr lang="pl-PL" dirty="0"/>
              <a:t> został stworzony w 2005 roku przez </a:t>
            </a:r>
            <a:r>
              <a:rPr lang="pl-PL" dirty="0" err="1"/>
              <a:t>Travisa</a:t>
            </a:r>
            <a:r>
              <a:rPr lang="pl-PL" dirty="0"/>
              <a:t> </a:t>
            </a:r>
            <a:r>
              <a:rPr lang="pl-PL" dirty="0" err="1"/>
              <a:t>Oliphanta</a:t>
            </a:r>
            <a:r>
              <a:rPr lang="pl-PL" dirty="0"/>
              <a:t>. Jest to projekt open </a:t>
            </a:r>
            <a:r>
              <a:rPr lang="pl-PL" dirty="0" err="1"/>
              <a:t>source</a:t>
            </a:r>
            <a:r>
              <a:rPr lang="pl-PL" dirty="0"/>
              <a:t> i możesz z niego swobodnie korzystać. </a:t>
            </a:r>
            <a:r>
              <a:rPr lang="pl-PL" dirty="0" err="1"/>
              <a:t>NumPy</a:t>
            </a:r>
            <a:r>
              <a:rPr lang="pl-PL" dirty="0"/>
              <a:t> oznacza numeryczny </a:t>
            </a:r>
            <a:r>
              <a:rPr lang="pl-PL" dirty="0" err="1"/>
              <a:t>Python</a:t>
            </a:r>
            <a:r>
              <a:rPr lang="pl-PL" dirty="0"/>
              <a:t>.</a:t>
            </a:r>
          </a:p>
        </p:txBody>
      </p:sp>
    </p:spTree>
    <p:extLst>
      <p:ext uri="{BB962C8B-B14F-4D97-AF65-F5344CB8AC3E}">
        <p14:creationId xmlns:p14="http://schemas.microsoft.com/office/powerpoint/2010/main" val="2359713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8CCDCF3-1BDC-408E-B47B-DEE6477E8B72}"/>
              </a:ext>
            </a:extLst>
          </p:cNvPr>
          <p:cNvSpPr>
            <a:spLocks noGrp="1"/>
          </p:cNvSpPr>
          <p:nvPr>
            <p:ph type="body" sz="quarter" idx="25"/>
          </p:nvPr>
        </p:nvSpPr>
        <p:spPr/>
        <p:txBody>
          <a:bodyPr/>
          <a:lstStyle/>
          <a:p>
            <a:r>
              <a:rPr lang="pl-PL" dirty="0"/>
              <a:t>Zalety pakietu </a:t>
            </a:r>
            <a:r>
              <a:rPr lang="pl-PL" dirty="0" err="1"/>
              <a:t>numpy</a:t>
            </a:r>
            <a:endParaRPr lang="pl-PL" dirty="0"/>
          </a:p>
        </p:txBody>
      </p:sp>
      <p:sp>
        <p:nvSpPr>
          <p:cNvPr id="3" name="Symbol zastępczy tekstu 2">
            <a:extLst>
              <a:ext uri="{FF2B5EF4-FFF2-40B4-BE49-F238E27FC236}">
                <a16:creationId xmlns:a16="http://schemas.microsoft.com/office/drawing/2014/main" id="{A0E68F11-B150-4BF5-B343-63E2B44BD402}"/>
              </a:ext>
            </a:extLst>
          </p:cNvPr>
          <p:cNvSpPr>
            <a:spLocks noGrp="1"/>
          </p:cNvSpPr>
          <p:nvPr>
            <p:ph type="body" sz="quarter" idx="27"/>
          </p:nvPr>
        </p:nvSpPr>
        <p:spPr/>
        <p:txBody>
          <a:bodyPr/>
          <a:lstStyle/>
          <a:p>
            <a:pPr>
              <a:buFont typeface="+mj-lt"/>
              <a:buAutoNum type="arabicPeriod"/>
            </a:pPr>
            <a:r>
              <a:rPr lang="pl-PL" dirty="0"/>
              <a:t>Rdzeniem </a:t>
            </a:r>
            <a:r>
              <a:rPr lang="pl-PL" dirty="0" err="1"/>
              <a:t>Numpy</a:t>
            </a:r>
            <a:r>
              <a:rPr lang="pl-PL" dirty="0"/>
              <a:t> są jego tablice. Jedną z głównych zalet  używania tablic </a:t>
            </a:r>
            <a:r>
              <a:rPr lang="pl-PL" dirty="0" err="1"/>
              <a:t>Numpy</a:t>
            </a:r>
            <a:r>
              <a:rPr lang="pl-PL" dirty="0"/>
              <a:t>  jest to, że zajmują mniej miejsca w pamięci i zapewniają lepszą szybkość działania w porównaniu z podobnymi strukturami danych w </a:t>
            </a:r>
            <a:r>
              <a:rPr lang="pl-PL" dirty="0" err="1"/>
              <a:t>Pythonie</a:t>
            </a:r>
            <a:r>
              <a:rPr lang="pl-PL" dirty="0"/>
              <a:t> (listy i </a:t>
            </a:r>
            <a:r>
              <a:rPr lang="pl-PL" dirty="0" err="1"/>
              <a:t>krotki</a:t>
            </a:r>
            <a:r>
              <a:rPr lang="pl-PL" dirty="0"/>
              <a:t>).</a:t>
            </a:r>
          </a:p>
          <a:p>
            <a:pPr>
              <a:buFont typeface="+mj-lt"/>
              <a:buAutoNum type="arabicPeriod"/>
            </a:pPr>
            <a:r>
              <a:rPr lang="pl-PL" dirty="0" err="1"/>
              <a:t>Numpy</a:t>
            </a:r>
            <a:r>
              <a:rPr lang="pl-PL" dirty="0"/>
              <a:t> obsługuje określone funkcje naukowe, takie jak algebra liniowa. Pomagają nam w rozwiązywaniu równań liniowych.</a:t>
            </a:r>
          </a:p>
          <a:p>
            <a:pPr>
              <a:buFont typeface="+mj-lt"/>
              <a:buAutoNum type="arabicPeriod"/>
            </a:pPr>
            <a:r>
              <a:rPr lang="pl-PL" dirty="0" err="1"/>
              <a:t>Numpy</a:t>
            </a:r>
            <a:r>
              <a:rPr lang="pl-PL" dirty="0"/>
              <a:t> obsługują operacje wektoryzowane, takie jak elementarne dodawanie i mnożenie, obliczanie delty Kroneckera itp. Listy </a:t>
            </a:r>
            <a:r>
              <a:rPr lang="pl-PL" dirty="0" err="1"/>
              <a:t>Pythona</a:t>
            </a:r>
            <a:r>
              <a:rPr lang="pl-PL" dirty="0"/>
              <a:t> nie obsługują tych funkcji.</a:t>
            </a:r>
          </a:p>
          <a:p>
            <a:pPr>
              <a:buFont typeface="+mj-lt"/>
              <a:buAutoNum type="arabicPeriod"/>
            </a:pPr>
            <a:r>
              <a:rPr lang="pl-PL" dirty="0"/>
              <a:t>Jest bardzo dobrym zamiennikiem MATLABA, OCTAVE itp., Ponieważ zapewnia podobne funkcje i obsługuje szybszy rozwój i mniejszy narzut umysłowy (ponieważ </a:t>
            </a:r>
            <a:r>
              <a:rPr lang="pl-PL" dirty="0" err="1"/>
              <a:t>Python</a:t>
            </a:r>
            <a:r>
              <a:rPr lang="pl-PL" dirty="0"/>
              <a:t> jest łatwy do napisania i zrozumienia)</a:t>
            </a:r>
          </a:p>
          <a:p>
            <a:pPr>
              <a:buFont typeface="+mj-lt"/>
              <a:buAutoNum type="arabicPeriod"/>
            </a:pPr>
            <a:r>
              <a:rPr lang="pl-PL" dirty="0" err="1"/>
              <a:t>NumPy</a:t>
            </a:r>
            <a:r>
              <a:rPr lang="pl-PL" dirty="0"/>
              <a:t> jest bardzo dobry do analizy danych.</a:t>
            </a:r>
          </a:p>
          <a:p>
            <a:pPr marL="0" indent="0">
              <a:buNone/>
            </a:pPr>
            <a:endParaRPr lang="pl-PL" dirty="0"/>
          </a:p>
        </p:txBody>
      </p:sp>
    </p:spTree>
    <p:extLst>
      <p:ext uri="{BB962C8B-B14F-4D97-AF65-F5344CB8AC3E}">
        <p14:creationId xmlns:p14="http://schemas.microsoft.com/office/powerpoint/2010/main" val="4038638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DA1E26C-AA71-422E-AF79-E8CCB594FFD1}"/>
              </a:ext>
            </a:extLst>
          </p:cNvPr>
          <p:cNvSpPr>
            <a:spLocks noGrp="1"/>
          </p:cNvSpPr>
          <p:nvPr>
            <p:ph type="title"/>
          </p:nvPr>
        </p:nvSpPr>
        <p:spPr/>
        <p:txBody>
          <a:bodyPr/>
          <a:lstStyle/>
          <a:p>
            <a:r>
              <a:rPr lang="pl-PL" dirty="0"/>
              <a:t>Co to jest </a:t>
            </a:r>
            <a:r>
              <a:rPr lang="pl-PL" dirty="0" err="1"/>
              <a:t>Conda</a:t>
            </a:r>
            <a:r>
              <a:rPr lang="pl-PL" dirty="0"/>
              <a:t>?</a:t>
            </a:r>
          </a:p>
        </p:txBody>
      </p:sp>
      <p:sp>
        <p:nvSpPr>
          <p:cNvPr id="3" name="Symbol zastępczy daty 2">
            <a:extLst>
              <a:ext uri="{FF2B5EF4-FFF2-40B4-BE49-F238E27FC236}">
                <a16:creationId xmlns:a16="http://schemas.microsoft.com/office/drawing/2014/main" id="{4DCE8333-3D41-4807-8704-CADFE40DF979}"/>
              </a:ext>
            </a:extLst>
          </p:cNvPr>
          <p:cNvSpPr>
            <a:spLocks noGrp="1"/>
          </p:cNvSpPr>
          <p:nvPr>
            <p:ph type="dt" sz="half" idx="10"/>
          </p:nvPr>
        </p:nvSpPr>
        <p:spPr/>
        <p:txBody>
          <a:bodyPr/>
          <a:lstStyle/>
          <a:p>
            <a:pPr rtl="0"/>
            <a:fld id="{98A70DB5-3B74-47E3-90B3-6FF4DAF5961C}" type="datetime1">
              <a:rPr lang="pl-PL" smtClean="0"/>
              <a:t>07.02.2023</a:t>
            </a:fld>
            <a:endParaRPr lang="en-US" dirty="0"/>
          </a:p>
        </p:txBody>
      </p:sp>
      <p:pic>
        <p:nvPicPr>
          <p:cNvPr id="5" name="Obraz 4" descr="Obraz zawierający tekst, zegar&#10;&#10;Opis wygenerowany automatycznie">
            <a:extLst>
              <a:ext uri="{FF2B5EF4-FFF2-40B4-BE49-F238E27FC236}">
                <a16:creationId xmlns:a16="http://schemas.microsoft.com/office/drawing/2014/main" id="{3909698B-06E6-4676-A41D-E0936D23F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950" y="1949505"/>
            <a:ext cx="3550444" cy="735806"/>
          </a:xfrm>
          <a:prstGeom prst="rect">
            <a:avLst/>
          </a:prstGeom>
        </p:spPr>
      </p:pic>
      <p:sp>
        <p:nvSpPr>
          <p:cNvPr id="7" name="pole tekstowe 6">
            <a:extLst>
              <a:ext uri="{FF2B5EF4-FFF2-40B4-BE49-F238E27FC236}">
                <a16:creationId xmlns:a16="http://schemas.microsoft.com/office/drawing/2014/main" id="{1993DCCD-2118-4EDA-9AF1-16655D8DDDC3}"/>
              </a:ext>
            </a:extLst>
          </p:cNvPr>
          <p:cNvSpPr txBox="1"/>
          <p:nvPr/>
        </p:nvSpPr>
        <p:spPr>
          <a:xfrm>
            <a:off x="743998" y="2465918"/>
            <a:ext cx="4570952" cy="1962076"/>
          </a:xfrm>
          <a:prstGeom prst="rect">
            <a:avLst/>
          </a:prstGeom>
          <a:noFill/>
        </p:spPr>
        <p:txBody>
          <a:bodyPr wrap="square">
            <a:spAutoFit/>
          </a:bodyPr>
          <a:lstStyle/>
          <a:p>
            <a:r>
              <a:rPr lang="pl-PL" sz="1350" dirty="0" err="1"/>
              <a:t>Conda</a:t>
            </a:r>
            <a:r>
              <a:rPr lang="pl-PL" sz="1350" dirty="0"/>
              <a:t> to wieloplatformowy, niezależny od języka menedżer pakietów i system zarządzania środowiskiem typu open </a:t>
            </a:r>
            <a:r>
              <a:rPr lang="pl-PL" sz="1350" dirty="0" err="1"/>
              <a:t>source</a:t>
            </a:r>
            <a:r>
              <a:rPr lang="pl-PL" sz="1350" dirty="0"/>
              <a:t>. </a:t>
            </a:r>
          </a:p>
          <a:p>
            <a:endParaRPr lang="pl-PL" sz="1350" dirty="0"/>
          </a:p>
          <a:p>
            <a:r>
              <a:rPr lang="pl-PL" sz="1350" dirty="0"/>
              <a:t>Został pierwotnie opracowany, aby rozwiązać trudne wyzwania związane z zarządzaniem pakietami, z którymi borykali się naukowcy zajmujący się danymi w </a:t>
            </a:r>
            <a:r>
              <a:rPr lang="pl-PL" sz="1350" dirty="0" err="1"/>
              <a:t>Pythonie</a:t>
            </a:r>
            <a:r>
              <a:rPr lang="pl-PL" sz="1350" dirty="0"/>
              <a:t>, a dziś jest popularnym menedżerem pakietów dla </a:t>
            </a:r>
            <a:r>
              <a:rPr lang="pl-PL" sz="1350" dirty="0" err="1"/>
              <a:t>Pythona</a:t>
            </a:r>
            <a:r>
              <a:rPr lang="pl-PL" sz="1350" dirty="0"/>
              <a:t> i R. </a:t>
            </a:r>
          </a:p>
        </p:txBody>
      </p:sp>
      <p:pic>
        <p:nvPicPr>
          <p:cNvPr id="6" name="Picture 5">
            <a:extLst>
              <a:ext uri="{FF2B5EF4-FFF2-40B4-BE49-F238E27FC236}">
                <a16:creationId xmlns:a16="http://schemas.microsoft.com/office/drawing/2014/main" id="{6C2A8EAB-87FC-CC4E-B330-0FA041CF9122}"/>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798584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67277F9-7777-4B92-AABE-1DE5F4045B2C}"/>
              </a:ext>
            </a:extLst>
          </p:cNvPr>
          <p:cNvSpPr>
            <a:spLocks noGrp="1"/>
          </p:cNvSpPr>
          <p:nvPr>
            <p:ph type="title"/>
          </p:nvPr>
        </p:nvSpPr>
        <p:spPr/>
        <p:txBody>
          <a:bodyPr>
            <a:normAutofit/>
          </a:bodyPr>
          <a:lstStyle/>
          <a:p>
            <a:r>
              <a:rPr lang="pl-PL" dirty="0"/>
              <a:t>Biblioteki i pakiety wspierające implementację </a:t>
            </a:r>
            <a:r>
              <a:rPr lang="pl-PL" dirty="0" err="1"/>
              <a:t>algotymów</a:t>
            </a:r>
            <a:r>
              <a:rPr lang="pl-PL" dirty="0"/>
              <a:t> ML</a:t>
            </a:r>
          </a:p>
        </p:txBody>
      </p:sp>
      <p:pic>
        <p:nvPicPr>
          <p:cNvPr id="5" name="Obraz 4" descr="Obraz zawierający urządzenie&#10;&#10;Opis wygenerowany automatycznie">
            <a:extLst>
              <a:ext uri="{FF2B5EF4-FFF2-40B4-BE49-F238E27FC236}">
                <a16:creationId xmlns:a16="http://schemas.microsoft.com/office/drawing/2014/main" id="{6C1FEC52-4FC6-4964-AECC-D52C90F26B0B}"/>
              </a:ext>
            </a:extLst>
          </p:cNvPr>
          <p:cNvPicPr>
            <a:picLocks noChangeAspect="1"/>
          </p:cNvPicPr>
          <p:nvPr/>
        </p:nvPicPr>
        <p:blipFill>
          <a:blip r:embed="rId2"/>
          <a:stretch>
            <a:fillRect/>
          </a:stretch>
        </p:blipFill>
        <p:spPr>
          <a:xfrm>
            <a:off x="3313982" y="898275"/>
            <a:ext cx="5683571" cy="3820172"/>
          </a:xfrm>
          <a:prstGeom prst="rect">
            <a:avLst/>
          </a:prstGeom>
        </p:spPr>
      </p:pic>
      <p:sp>
        <p:nvSpPr>
          <p:cNvPr id="6" name="Prostokąt 5">
            <a:extLst>
              <a:ext uri="{FF2B5EF4-FFF2-40B4-BE49-F238E27FC236}">
                <a16:creationId xmlns:a16="http://schemas.microsoft.com/office/drawing/2014/main" id="{E73DB389-C810-4EE6-AADB-05C46046D85C}"/>
              </a:ext>
            </a:extLst>
          </p:cNvPr>
          <p:cNvSpPr/>
          <p:nvPr/>
        </p:nvSpPr>
        <p:spPr>
          <a:xfrm>
            <a:off x="50006" y="2822649"/>
            <a:ext cx="3725466" cy="1754326"/>
          </a:xfrm>
          <a:prstGeom prst="rect">
            <a:avLst/>
          </a:prstGeom>
        </p:spPr>
        <p:txBody>
          <a:bodyPr wrap="square">
            <a:spAutoFit/>
          </a:bodyPr>
          <a:lstStyle/>
          <a:p>
            <a:r>
              <a:rPr lang="pl-PL" dirty="0"/>
              <a:t>Zarządzanie pakietami, zależnościami i środowiskiem dla dowolnego języka - </a:t>
            </a:r>
            <a:r>
              <a:rPr lang="pl-PL" dirty="0" err="1"/>
              <a:t>Python</a:t>
            </a:r>
            <a:r>
              <a:rPr lang="pl-PL" dirty="0"/>
              <a:t>, R, </a:t>
            </a:r>
            <a:r>
              <a:rPr lang="pl-PL" dirty="0" err="1"/>
              <a:t>Ruby</a:t>
            </a:r>
            <a:r>
              <a:rPr lang="pl-PL" dirty="0"/>
              <a:t>, </a:t>
            </a:r>
            <a:r>
              <a:rPr lang="pl-PL" dirty="0" err="1"/>
              <a:t>Lua</a:t>
            </a:r>
            <a:r>
              <a:rPr lang="pl-PL" dirty="0"/>
              <a:t>, Scala, Java, JavaScript, C / C ++, FORTRAN i inne.</a:t>
            </a:r>
          </a:p>
        </p:txBody>
      </p:sp>
    </p:spTree>
    <p:extLst>
      <p:ext uri="{BB962C8B-B14F-4D97-AF65-F5344CB8AC3E}">
        <p14:creationId xmlns:p14="http://schemas.microsoft.com/office/powerpoint/2010/main" val="3068923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640593"/>
            <a:ext cx="7105272" cy="279757"/>
          </a:xfrm>
        </p:spPr>
        <p:txBody>
          <a:bodyPr/>
          <a:lstStyle/>
          <a:p>
            <a:r>
              <a:rPr lang="pl-PL" dirty="0"/>
              <a:t>Uczenie modeli: wybrane </a:t>
            </a:r>
            <a:r>
              <a:rPr lang="pl-PL" dirty="0" err="1"/>
              <a:t>algotymy</a:t>
            </a:r>
            <a:endParaRPr lang="pl-PL" dirty="0"/>
          </a:p>
        </p:txBody>
      </p:sp>
      <p:sp>
        <p:nvSpPr>
          <p:cNvPr id="5" name="Symbol zastępczy tekstu 4"/>
          <p:cNvSpPr>
            <a:spLocks noGrp="1"/>
          </p:cNvSpPr>
          <p:nvPr>
            <p:ph type="body" sz="quarter" idx="30"/>
          </p:nvPr>
        </p:nvSpPr>
        <p:spPr>
          <a:xfrm>
            <a:off x="1581528" y="1949905"/>
            <a:ext cx="7105272" cy="279757"/>
          </a:xfrm>
        </p:spPr>
        <p:txBody>
          <a:bodyPr/>
          <a:lstStyle/>
          <a:p>
            <a:r>
              <a:rPr lang="pl-PL" dirty="0" err="1"/>
              <a:t>Deep</a:t>
            </a:r>
            <a:r>
              <a:rPr lang="pl-PL" dirty="0"/>
              <a:t> Learning: zastosowanie bibliotek </a:t>
            </a:r>
            <a:r>
              <a:rPr lang="pl-PL" dirty="0" err="1"/>
              <a:t>scikit-learn</a:t>
            </a:r>
            <a:r>
              <a:rPr lang="pl-PL" dirty="0"/>
              <a:t>, Tensor-</a:t>
            </a:r>
            <a:r>
              <a:rPr lang="pl-PL" dirty="0" err="1"/>
              <a:t>Flow</a:t>
            </a:r>
            <a:r>
              <a:rPr lang="pl-PL" dirty="0"/>
              <a:t>, </a:t>
            </a:r>
            <a:r>
              <a:rPr lang="pl-PL" dirty="0" err="1"/>
              <a:t>Keras</a:t>
            </a:r>
            <a:endParaRPr lang="pl-PL" dirty="0"/>
          </a:p>
        </p:txBody>
      </p:sp>
      <p:sp>
        <p:nvSpPr>
          <p:cNvPr id="6" name="Symbol zastępczy tekstu 5"/>
          <p:cNvSpPr>
            <a:spLocks noGrp="1"/>
          </p:cNvSpPr>
          <p:nvPr>
            <p:ph type="body" sz="quarter" idx="31"/>
          </p:nvPr>
        </p:nvSpPr>
        <p:spPr>
          <a:xfrm>
            <a:off x="1581528" y="2322435"/>
            <a:ext cx="7105272" cy="279757"/>
          </a:xfrm>
        </p:spPr>
        <p:txBody>
          <a:bodyPr/>
          <a:lstStyle/>
          <a:p>
            <a:r>
              <a:rPr lang="pl-PL" dirty="0"/>
              <a:t>Algorytmy genetyczne i biblioteka DEAP</a:t>
            </a:r>
          </a:p>
        </p:txBody>
      </p:sp>
      <p:sp>
        <p:nvSpPr>
          <p:cNvPr id="7" name="Symbol zastępczy tekstu 6"/>
          <p:cNvSpPr>
            <a:spLocks noGrp="1"/>
          </p:cNvSpPr>
          <p:nvPr>
            <p:ph type="body" sz="quarter" idx="32"/>
          </p:nvPr>
        </p:nvSpPr>
        <p:spPr>
          <a:xfrm>
            <a:off x="1581528" y="2725225"/>
            <a:ext cx="7105272" cy="279757"/>
          </a:xfrm>
        </p:spPr>
        <p:txBody>
          <a:bodyPr/>
          <a:lstStyle/>
          <a:p>
            <a:r>
              <a:rPr lang="pl-PL" dirty="0"/>
              <a:t>Inne pakiety i rozwiązania języka </a:t>
            </a:r>
            <a:r>
              <a:rPr lang="pl-PL" dirty="0" err="1"/>
              <a:t>Python</a:t>
            </a:r>
            <a:r>
              <a:rPr lang="pl-PL" dirty="0"/>
              <a:t> związane z algorytmami sztucznej inteligencji</a:t>
            </a:r>
          </a:p>
        </p:txBody>
      </p:sp>
      <p:sp>
        <p:nvSpPr>
          <p:cNvPr id="8" name="Symbol zastępczy tekstu 7"/>
          <p:cNvSpPr>
            <a:spLocks noGrp="1"/>
          </p:cNvSpPr>
          <p:nvPr>
            <p:ph type="body" sz="quarter" idx="33"/>
          </p:nvPr>
        </p:nvSpPr>
        <p:spPr>
          <a:xfrm>
            <a:off x="1581528" y="1241187"/>
            <a:ext cx="7562472" cy="279757"/>
          </a:xfrm>
        </p:spPr>
        <p:txBody>
          <a:bodyPr/>
          <a:lstStyle/>
          <a:p>
            <a:r>
              <a:rPr lang="pl-PL" dirty="0"/>
              <a:t>Wizualizacja: biblioteka </a:t>
            </a:r>
            <a:r>
              <a:rPr lang="pl-PL" dirty="0" err="1"/>
              <a:t>matplotlib</a:t>
            </a:r>
            <a:endParaRPr lang="pl-PL" dirty="0"/>
          </a:p>
        </p:txBody>
      </p:sp>
      <p:sp>
        <p:nvSpPr>
          <p:cNvPr id="9" name="Symbol zastępczy tekstu 8"/>
          <p:cNvSpPr>
            <a:spLocks noGrp="1"/>
          </p:cNvSpPr>
          <p:nvPr>
            <p:ph type="body" sz="quarter" idx="34"/>
          </p:nvPr>
        </p:nvSpPr>
        <p:spPr>
          <a:xfrm>
            <a:off x="1581528" y="3128015"/>
            <a:ext cx="7105272" cy="279757"/>
          </a:xfrm>
        </p:spPr>
        <p:txBody>
          <a:bodyPr/>
          <a:lstStyle/>
          <a:p>
            <a:endParaRPr lang="pl-PL" dirty="0"/>
          </a:p>
        </p:txBody>
      </p:sp>
      <p:sp>
        <p:nvSpPr>
          <p:cNvPr id="10" name="Symbol zastępczy tekstu 9"/>
          <p:cNvSpPr>
            <a:spLocks noGrp="1"/>
          </p:cNvSpPr>
          <p:nvPr>
            <p:ph type="body" sz="quarter" idx="35"/>
          </p:nvPr>
        </p:nvSpPr>
        <p:spPr>
          <a:xfrm>
            <a:off x="1581528" y="3466881"/>
            <a:ext cx="7105272" cy="279757"/>
          </a:xfrm>
        </p:spPr>
        <p:txBody>
          <a:bodyPr/>
          <a:lstStyle/>
          <a:p>
            <a:endParaRPr lang="pl-PL" dirty="0"/>
          </a:p>
        </p:txBody>
      </p:sp>
      <p:sp>
        <p:nvSpPr>
          <p:cNvPr id="11" name="Symbol zastępczy tekstu 10"/>
          <p:cNvSpPr>
            <a:spLocks noGrp="1"/>
          </p:cNvSpPr>
          <p:nvPr>
            <p:ph type="body" sz="quarter" idx="36"/>
          </p:nvPr>
        </p:nvSpPr>
        <p:spPr>
          <a:xfrm>
            <a:off x="1581528" y="3839411"/>
            <a:ext cx="7105272" cy="279757"/>
          </a:xfrm>
        </p:spPr>
        <p:txBody>
          <a:bodyPr/>
          <a:lstStyle/>
          <a:p>
            <a:endParaRPr lang="pl-PL" dirty="0"/>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99085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D1A0C4E-262A-48A7-AF3E-2F07F253B50B}"/>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1C236CCF-FB5B-4D5E-8F4D-1DC169950B8E}"/>
              </a:ext>
            </a:extLst>
          </p:cNvPr>
          <p:cNvSpPr/>
          <p:nvPr/>
        </p:nvSpPr>
        <p:spPr>
          <a:xfrm>
            <a:off x="225028" y="1002090"/>
            <a:ext cx="8401050" cy="2031325"/>
          </a:xfrm>
          <a:prstGeom prst="rect">
            <a:avLst/>
          </a:prstGeom>
        </p:spPr>
        <p:txBody>
          <a:bodyPr wrap="square">
            <a:spAutoFit/>
          </a:bodyPr>
          <a:lstStyle/>
          <a:p>
            <a:r>
              <a:rPr lang="pl-PL" dirty="0" err="1"/>
              <a:t>Conda</a:t>
            </a:r>
            <a:r>
              <a:rPr lang="pl-PL" dirty="0"/>
              <a:t> to system zarządzania pakietami typu open </a:t>
            </a:r>
            <a:r>
              <a:rPr lang="pl-PL" dirty="0" err="1"/>
              <a:t>source</a:t>
            </a:r>
            <a:r>
              <a:rPr lang="pl-PL" dirty="0"/>
              <a:t> i system zarządzania środowiskiem, który działa w systemach Windows, </a:t>
            </a:r>
            <a:r>
              <a:rPr lang="pl-PL" dirty="0" err="1"/>
              <a:t>macOS</a:t>
            </a:r>
            <a:r>
              <a:rPr lang="pl-PL" dirty="0"/>
              <a:t> i Linux. </a:t>
            </a:r>
          </a:p>
          <a:p>
            <a:r>
              <a:rPr lang="pl-PL" dirty="0" err="1"/>
              <a:t>Conda</a:t>
            </a:r>
            <a:r>
              <a:rPr lang="pl-PL" dirty="0"/>
              <a:t> szybko instaluje, uruchamia i aktualizuje pakiety oraz ich zależności. </a:t>
            </a:r>
            <a:r>
              <a:rPr lang="pl-PL" dirty="0" err="1"/>
              <a:t>Conda</a:t>
            </a:r>
            <a:r>
              <a:rPr lang="pl-PL" dirty="0"/>
              <a:t> z łatwością tworzy, zapisuje, ładuje i przełącza między środowiskami na komputerze lokalnym. </a:t>
            </a:r>
          </a:p>
          <a:p>
            <a:r>
              <a:rPr lang="pl-PL" dirty="0"/>
              <a:t>Został stworzony dla programów w języku </a:t>
            </a:r>
            <a:r>
              <a:rPr lang="pl-PL" dirty="0" err="1"/>
              <a:t>Python</a:t>
            </a:r>
            <a:r>
              <a:rPr lang="pl-PL" dirty="0"/>
              <a:t>, ale może pakować i dystrybuować oprogramowanie dla dowolnego języka.</a:t>
            </a:r>
          </a:p>
        </p:txBody>
      </p:sp>
      <p:sp>
        <p:nvSpPr>
          <p:cNvPr id="5" name="Prostokąt 4">
            <a:extLst>
              <a:ext uri="{FF2B5EF4-FFF2-40B4-BE49-F238E27FC236}">
                <a16:creationId xmlns:a16="http://schemas.microsoft.com/office/drawing/2014/main" id="{9F2D0A03-4706-4C42-B293-ABD776422D40}"/>
              </a:ext>
            </a:extLst>
          </p:cNvPr>
          <p:cNvSpPr/>
          <p:nvPr/>
        </p:nvSpPr>
        <p:spPr>
          <a:xfrm>
            <a:off x="225029" y="3328571"/>
            <a:ext cx="8718947" cy="1200329"/>
          </a:xfrm>
          <a:prstGeom prst="rect">
            <a:avLst/>
          </a:prstGeom>
        </p:spPr>
        <p:txBody>
          <a:bodyPr wrap="square">
            <a:spAutoFit/>
          </a:bodyPr>
          <a:lstStyle/>
          <a:p>
            <a:r>
              <a:rPr lang="pl-PL" dirty="0" err="1"/>
              <a:t>Conda</a:t>
            </a:r>
            <a:r>
              <a:rPr lang="pl-PL" dirty="0"/>
              <a:t> jako menedżer pakietów pomaga znaleźć i zainstalować pakiety. Jeśli potrzebujesz pakietu, który wymaga innej wersji </a:t>
            </a:r>
            <a:r>
              <a:rPr lang="pl-PL" dirty="0" err="1"/>
              <a:t>Pythona</a:t>
            </a:r>
            <a:r>
              <a:rPr lang="pl-PL" dirty="0"/>
              <a:t>, nie musisz przełączać się do innego menedżera środowiska, ponieważ </a:t>
            </a:r>
            <a:r>
              <a:rPr lang="pl-PL" dirty="0" err="1"/>
              <a:t>conda</a:t>
            </a:r>
            <a:r>
              <a:rPr lang="pl-PL" dirty="0"/>
              <a:t> jest również menedżerem środowiska. </a:t>
            </a:r>
          </a:p>
        </p:txBody>
      </p:sp>
    </p:spTree>
    <p:extLst>
      <p:ext uri="{BB962C8B-B14F-4D97-AF65-F5344CB8AC3E}">
        <p14:creationId xmlns:p14="http://schemas.microsoft.com/office/powerpoint/2010/main" val="3484380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82BE84B-9901-4DF5-84E8-42EBCEA70381}"/>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A5F6940F-5864-44CC-9845-36EA91E808DB}"/>
              </a:ext>
            </a:extLst>
          </p:cNvPr>
          <p:cNvSpPr/>
          <p:nvPr/>
        </p:nvSpPr>
        <p:spPr>
          <a:xfrm>
            <a:off x="567929" y="2239278"/>
            <a:ext cx="7454502" cy="1200329"/>
          </a:xfrm>
          <a:prstGeom prst="rect">
            <a:avLst/>
          </a:prstGeom>
        </p:spPr>
        <p:txBody>
          <a:bodyPr wrap="square">
            <a:spAutoFit/>
          </a:bodyPr>
          <a:lstStyle/>
          <a:p>
            <a:r>
              <a:rPr lang="pl-PL" dirty="0"/>
              <a:t>W domyślnej konfiguracji </a:t>
            </a:r>
            <a:r>
              <a:rPr lang="pl-PL" dirty="0" err="1"/>
              <a:t>conda</a:t>
            </a:r>
            <a:r>
              <a:rPr lang="pl-PL" dirty="0"/>
              <a:t> może instalować i zarządzać tysiącami pakietów i łączyć z systemami ciągłej integracji, takimi jak </a:t>
            </a:r>
            <a:r>
              <a:rPr lang="pl-PL" dirty="0" err="1"/>
              <a:t>Travis</a:t>
            </a:r>
            <a:r>
              <a:rPr lang="pl-PL" dirty="0"/>
              <a:t> CI i </a:t>
            </a:r>
            <a:r>
              <a:rPr lang="pl-PL" dirty="0" err="1"/>
              <a:t>AppVeyor</a:t>
            </a:r>
            <a:r>
              <a:rPr lang="pl-PL" dirty="0"/>
              <a:t>, aby zapewnić częste, automatyczne testowanie kodu.</a:t>
            </a:r>
          </a:p>
          <a:p>
            <a:endParaRPr lang="pl-PL" dirty="0"/>
          </a:p>
        </p:txBody>
      </p:sp>
      <p:sp>
        <p:nvSpPr>
          <p:cNvPr id="6" name="Prostokąt 5">
            <a:extLst>
              <a:ext uri="{FF2B5EF4-FFF2-40B4-BE49-F238E27FC236}">
                <a16:creationId xmlns:a16="http://schemas.microsoft.com/office/drawing/2014/main" id="{ACEEB23C-CE20-40D8-921E-92682B5DDA20}"/>
              </a:ext>
            </a:extLst>
          </p:cNvPr>
          <p:cNvSpPr/>
          <p:nvPr/>
        </p:nvSpPr>
        <p:spPr>
          <a:xfrm>
            <a:off x="567930" y="3495081"/>
            <a:ext cx="8056526" cy="923330"/>
          </a:xfrm>
          <a:prstGeom prst="rect">
            <a:avLst/>
          </a:prstGeom>
        </p:spPr>
        <p:txBody>
          <a:bodyPr wrap="square">
            <a:spAutoFit/>
          </a:bodyPr>
          <a:lstStyle/>
          <a:p>
            <a:r>
              <a:rPr lang="pl-PL" dirty="0" err="1"/>
              <a:t>Conda</a:t>
            </a:r>
            <a:r>
              <a:rPr lang="pl-PL" dirty="0"/>
              <a:t> jest również zawarta w </a:t>
            </a:r>
            <a:r>
              <a:rPr lang="pl-PL" dirty="0" err="1"/>
              <a:t>Anaconda</a:t>
            </a:r>
            <a:r>
              <a:rPr lang="pl-PL" dirty="0"/>
              <a:t> Enterprise, która zapewnia pakiet korporacyjny i zarządzanie środowiskiem dla </a:t>
            </a:r>
            <a:r>
              <a:rPr lang="pl-PL" dirty="0" err="1"/>
              <a:t>Python</a:t>
            </a:r>
            <a:r>
              <a:rPr lang="pl-PL" dirty="0"/>
              <a:t>, R, Node.js, Java i innych stosów aplikacji.</a:t>
            </a:r>
          </a:p>
        </p:txBody>
      </p:sp>
      <p:sp>
        <p:nvSpPr>
          <p:cNvPr id="7" name="Prostokąt 6">
            <a:extLst>
              <a:ext uri="{FF2B5EF4-FFF2-40B4-BE49-F238E27FC236}">
                <a16:creationId xmlns:a16="http://schemas.microsoft.com/office/drawing/2014/main" id="{DA21C937-3F4D-4F91-AC68-E89643915501}"/>
              </a:ext>
            </a:extLst>
          </p:cNvPr>
          <p:cNvSpPr/>
          <p:nvPr/>
        </p:nvSpPr>
        <p:spPr>
          <a:xfrm>
            <a:off x="567930" y="1008787"/>
            <a:ext cx="8056526" cy="923330"/>
          </a:xfrm>
          <a:prstGeom prst="rect">
            <a:avLst/>
          </a:prstGeom>
        </p:spPr>
        <p:txBody>
          <a:bodyPr wrap="square">
            <a:spAutoFit/>
          </a:bodyPr>
          <a:lstStyle/>
          <a:p>
            <a:r>
              <a:rPr lang="pl-PL" dirty="0"/>
              <a:t>Za pomocą zaledwie kilku poleceń możesz skonfigurować całkowicie oddzielne środowisko do uruchamiania tej innej wersji </a:t>
            </a:r>
            <a:r>
              <a:rPr lang="pl-PL" dirty="0" err="1"/>
              <a:t>Pythona</a:t>
            </a:r>
            <a:r>
              <a:rPr lang="pl-PL" dirty="0"/>
              <a:t>, jednocześnie kontynuując uruchamianie zwykłej wersji </a:t>
            </a:r>
            <a:r>
              <a:rPr lang="pl-PL" dirty="0" err="1"/>
              <a:t>Pythona</a:t>
            </a:r>
            <a:r>
              <a:rPr lang="pl-PL" dirty="0"/>
              <a:t> w normalnym środowisku.</a:t>
            </a:r>
          </a:p>
        </p:txBody>
      </p:sp>
    </p:spTree>
    <p:extLst>
      <p:ext uri="{BB962C8B-B14F-4D97-AF65-F5344CB8AC3E}">
        <p14:creationId xmlns:p14="http://schemas.microsoft.com/office/powerpoint/2010/main" val="541205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B955EF-E2A1-4EA6-AAA3-79C3753FD718}"/>
              </a:ext>
            </a:extLst>
          </p:cNvPr>
          <p:cNvSpPr>
            <a:spLocks noGrp="1"/>
          </p:cNvSpPr>
          <p:nvPr>
            <p:ph type="title"/>
          </p:nvPr>
        </p:nvSpPr>
        <p:spPr/>
        <p:txBody>
          <a:bodyPr/>
          <a:lstStyle/>
          <a:p>
            <a:r>
              <a:rPr lang="pl-PL" dirty="0" err="1"/>
              <a:t>anaconda</a:t>
            </a:r>
            <a:endParaRPr lang="pl-PL" dirty="0"/>
          </a:p>
        </p:txBody>
      </p:sp>
      <p:sp>
        <p:nvSpPr>
          <p:cNvPr id="3" name="Symbol zastępczy daty 2">
            <a:extLst>
              <a:ext uri="{FF2B5EF4-FFF2-40B4-BE49-F238E27FC236}">
                <a16:creationId xmlns:a16="http://schemas.microsoft.com/office/drawing/2014/main" id="{6BC25DA3-221D-4D93-A7D2-4554334EEEB9}"/>
              </a:ext>
            </a:extLst>
          </p:cNvPr>
          <p:cNvSpPr>
            <a:spLocks noGrp="1"/>
          </p:cNvSpPr>
          <p:nvPr>
            <p:ph type="dt" sz="half" idx="10"/>
          </p:nvPr>
        </p:nvSpPr>
        <p:spPr/>
        <p:txBody>
          <a:bodyPr/>
          <a:lstStyle/>
          <a:p>
            <a:pPr rtl="0"/>
            <a:fld id="{98A70DB5-3B74-47E3-90B3-6FF4DAF5961C}" type="datetime1">
              <a:rPr lang="pl-PL" smtClean="0"/>
              <a:t>07.02.2023</a:t>
            </a:fld>
            <a:endParaRPr lang="en-US" dirty="0"/>
          </a:p>
        </p:txBody>
      </p:sp>
      <p:pic>
        <p:nvPicPr>
          <p:cNvPr id="5" name="Obraz 4">
            <a:extLst>
              <a:ext uri="{FF2B5EF4-FFF2-40B4-BE49-F238E27FC236}">
                <a16:creationId xmlns:a16="http://schemas.microsoft.com/office/drawing/2014/main" id="{B3461B0E-CF7E-47F9-BA0B-2633A67AC3F9}"/>
              </a:ext>
            </a:extLst>
          </p:cNvPr>
          <p:cNvPicPr>
            <a:picLocks noChangeAspect="1"/>
          </p:cNvPicPr>
          <p:nvPr/>
        </p:nvPicPr>
        <p:blipFill rotWithShape="1">
          <a:blip r:embed="rId2"/>
          <a:srcRect l="14282" t="10455" r="43291" b="9126"/>
          <a:stretch/>
        </p:blipFill>
        <p:spPr>
          <a:xfrm>
            <a:off x="4902889" y="1399591"/>
            <a:ext cx="2990830" cy="3070703"/>
          </a:xfrm>
          <a:prstGeom prst="rect">
            <a:avLst/>
          </a:prstGeom>
        </p:spPr>
      </p:pic>
      <p:sp>
        <p:nvSpPr>
          <p:cNvPr id="7" name="pole tekstowe 6">
            <a:extLst>
              <a:ext uri="{FF2B5EF4-FFF2-40B4-BE49-F238E27FC236}">
                <a16:creationId xmlns:a16="http://schemas.microsoft.com/office/drawing/2014/main" id="{CF139DB8-745E-4F0B-98BF-A0837BA2B9B8}"/>
              </a:ext>
            </a:extLst>
          </p:cNvPr>
          <p:cNvSpPr txBox="1"/>
          <p:nvPr/>
        </p:nvSpPr>
        <p:spPr>
          <a:xfrm>
            <a:off x="493437" y="2380945"/>
            <a:ext cx="4573166" cy="1131079"/>
          </a:xfrm>
          <a:prstGeom prst="rect">
            <a:avLst/>
          </a:prstGeom>
          <a:noFill/>
        </p:spPr>
        <p:txBody>
          <a:bodyPr wrap="square">
            <a:spAutoFit/>
          </a:bodyPr>
          <a:lstStyle/>
          <a:p>
            <a:r>
              <a:rPr lang="pl-PL" sz="1350" dirty="0" err="1"/>
              <a:t>Anaconda</a:t>
            </a:r>
            <a:r>
              <a:rPr lang="pl-PL" sz="1350" dirty="0"/>
              <a:t> to dystrybucja języków programowania </a:t>
            </a:r>
            <a:r>
              <a:rPr lang="pl-PL" sz="1350" dirty="0" err="1"/>
              <a:t>Python</a:t>
            </a:r>
            <a:r>
              <a:rPr lang="pl-PL" sz="1350" dirty="0"/>
              <a:t> i R do obliczeń naukowych, której celem jest uproszczenie zarządzania pakietami i ich wdrażania. Dystrybucja zawiera pakiety nauki danych odpowiednie dla systemów Windows, Linux i </a:t>
            </a:r>
            <a:r>
              <a:rPr lang="pl-PL" sz="1350" dirty="0" err="1"/>
              <a:t>macOS</a:t>
            </a:r>
            <a:r>
              <a:rPr lang="pl-PL" sz="1350" dirty="0"/>
              <a:t>.</a:t>
            </a:r>
          </a:p>
        </p:txBody>
      </p:sp>
      <p:pic>
        <p:nvPicPr>
          <p:cNvPr id="6" name="Picture 5">
            <a:extLst>
              <a:ext uri="{FF2B5EF4-FFF2-40B4-BE49-F238E27FC236}">
                <a16:creationId xmlns:a16="http://schemas.microsoft.com/office/drawing/2014/main" id="{9752EA1C-B6A7-1B4F-93DB-D0D4AF728790}"/>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337853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B9CA742-A663-4E41-9C37-D9D837740E4E}"/>
              </a:ext>
            </a:extLst>
          </p:cNvPr>
          <p:cNvSpPr>
            <a:spLocks noGrp="1"/>
          </p:cNvSpPr>
          <p:nvPr>
            <p:ph type="title"/>
          </p:nvPr>
        </p:nvSpPr>
        <p:spPr/>
        <p:txBody>
          <a:bodyPr/>
          <a:lstStyle/>
          <a:p>
            <a:r>
              <a:rPr lang="pl-PL" dirty="0"/>
              <a:t>DATALORE</a:t>
            </a:r>
          </a:p>
        </p:txBody>
      </p:sp>
      <p:sp>
        <p:nvSpPr>
          <p:cNvPr id="3" name="Symbol zastępczy daty 2">
            <a:extLst>
              <a:ext uri="{FF2B5EF4-FFF2-40B4-BE49-F238E27FC236}">
                <a16:creationId xmlns:a16="http://schemas.microsoft.com/office/drawing/2014/main" id="{37BC629A-388C-4013-8219-95274AD26D5F}"/>
              </a:ext>
            </a:extLst>
          </p:cNvPr>
          <p:cNvSpPr>
            <a:spLocks noGrp="1"/>
          </p:cNvSpPr>
          <p:nvPr>
            <p:ph type="dt" sz="half" idx="10"/>
          </p:nvPr>
        </p:nvSpPr>
        <p:spPr/>
        <p:txBody>
          <a:bodyPr/>
          <a:lstStyle/>
          <a:p>
            <a:pPr rtl="0"/>
            <a:fld id="{98A70DB5-3B74-47E3-90B3-6FF4DAF5961C}" type="datetime1">
              <a:rPr lang="pl-PL" smtClean="0"/>
              <a:t>07.02.2023</a:t>
            </a:fld>
            <a:endParaRPr lang="en-US" dirty="0"/>
          </a:p>
        </p:txBody>
      </p:sp>
      <p:pic>
        <p:nvPicPr>
          <p:cNvPr id="4" name="Picture 5">
            <a:extLst>
              <a:ext uri="{FF2B5EF4-FFF2-40B4-BE49-F238E27FC236}">
                <a16:creationId xmlns:a16="http://schemas.microsoft.com/office/drawing/2014/main" id="{13EA0B17-38BA-4362-81D0-E1BB09AA0A6B}"/>
              </a:ext>
            </a:extLst>
          </p:cNvPr>
          <p:cNvPicPr>
            <a:picLocks noChangeAspect="1"/>
          </p:cNvPicPr>
          <p:nvPr/>
        </p:nvPicPr>
        <p:blipFill>
          <a:blip r:embed="rId2"/>
          <a:srcRect/>
          <a:stretch>
            <a:fillRect/>
          </a:stretch>
        </p:blipFill>
        <p:spPr>
          <a:xfrm>
            <a:off x="147578" y="4817936"/>
            <a:ext cx="817756" cy="198817"/>
          </a:xfrm>
          <a:prstGeom prst="rect">
            <a:avLst/>
          </a:prstGeom>
        </p:spPr>
      </p:pic>
      <p:sp>
        <p:nvSpPr>
          <p:cNvPr id="6" name="pole tekstowe 5">
            <a:extLst>
              <a:ext uri="{FF2B5EF4-FFF2-40B4-BE49-F238E27FC236}">
                <a16:creationId xmlns:a16="http://schemas.microsoft.com/office/drawing/2014/main" id="{730A69B0-3E4B-4644-AC6D-018C9B585B62}"/>
              </a:ext>
            </a:extLst>
          </p:cNvPr>
          <p:cNvSpPr txBox="1"/>
          <p:nvPr/>
        </p:nvSpPr>
        <p:spPr>
          <a:xfrm>
            <a:off x="556455" y="2071757"/>
            <a:ext cx="7172587" cy="2446824"/>
          </a:xfrm>
          <a:prstGeom prst="rect">
            <a:avLst/>
          </a:prstGeom>
          <a:noFill/>
        </p:spPr>
        <p:txBody>
          <a:bodyPr wrap="square">
            <a:spAutoFit/>
          </a:bodyPr>
          <a:lstStyle/>
          <a:p>
            <a:r>
              <a:rPr lang="pl-PL" sz="1500" b="1" dirty="0" err="1"/>
              <a:t>Datalore</a:t>
            </a:r>
            <a:r>
              <a:rPr lang="pl-PL" sz="1350" dirty="0"/>
              <a:t> jest zdefiniowany jako notatnik do nauki data science - online (z inteligentną pomocą w kodowaniu).</a:t>
            </a:r>
          </a:p>
          <a:p>
            <a:endParaRPr lang="pl-PL" sz="1350" dirty="0"/>
          </a:p>
          <a:p>
            <a:r>
              <a:rPr lang="pl-PL" sz="1350" dirty="0"/>
              <a:t>Przyjrzyjmy się bliżej definicji.</a:t>
            </a:r>
          </a:p>
          <a:p>
            <a:r>
              <a:rPr lang="pl-PL" sz="1500" b="1" dirty="0" err="1"/>
              <a:t>Datalore</a:t>
            </a:r>
            <a:r>
              <a:rPr lang="pl-PL" sz="1350" b="1" dirty="0"/>
              <a:t> jest w trybie online</a:t>
            </a:r>
          </a:p>
          <a:p>
            <a:endParaRPr lang="pl-PL" sz="1350" dirty="0"/>
          </a:p>
          <a:p>
            <a:r>
              <a:rPr lang="pl-PL" sz="1350" dirty="0"/>
              <a:t>W </a:t>
            </a:r>
            <a:r>
              <a:rPr lang="pl-PL" sz="1350" dirty="0" err="1"/>
              <a:t>Datalore</a:t>
            </a:r>
            <a:r>
              <a:rPr lang="pl-PL" sz="1350" dirty="0"/>
              <a:t> wszystkie obliczenia są wykonywane w chmurze. </a:t>
            </a:r>
          </a:p>
          <a:p>
            <a:r>
              <a:rPr lang="pl-PL" sz="1350" dirty="0"/>
              <a:t>Aby uruchomić kod </a:t>
            </a:r>
            <a:r>
              <a:rPr lang="pl-PL" sz="1350" dirty="0" err="1"/>
              <a:t>Pythona</a:t>
            </a:r>
            <a:r>
              <a:rPr lang="pl-PL" sz="1350" dirty="0"/>
              <a:t> i Kotlin, wystarczy otworzyć przeglądarkę, zarejestrować się na datalore.jetbrains.com i utworzyć swój pierwszy notatnik. </a:t>
            </a:r>
          </a:p>
          <a:p>
            <a:r>
              <a:rPr lang="pl-PL" sz="1350" dirty="0"/>
              <a:t>Nie jest wymagana żadna dodatkowa konfiguracja. </a:t>
            </a:r>
          </a:p>
          <a:p>
            <a:r>
              <a:rPr lang="pl-PL" sz="1350" dirty="0"/>
              <a:t>Najlepsze biblioteki do nauki </a:t>
            </a:r>
            <a:r>
              <a:rPr lang="pl-PL" sz="1350" b="1" dirty="0"/>
              <a:t>data science </a:t>
            </a:r>
            <a:r>
              <a:rPr lang="pl-PL" sz="1350" dirty="0"/>
              <a:t>są już wstępnie zainstalowane w </a:t>
            </a:r>
            <a:r>
              <a:rPr lang="pl-PL" sz="1500" b="1" dirty="0" err="1"/>
              <a:t>Datalore</a:t>
            </a:r>
            <a:r>
              <a:rPr lang="pl-PL" sz="1350" dirty="0"/>
              <a:t>. </a:t>
            </a:r>
          </a:p>
        </p:txBody>
      </p:sp>
      <p:pic>
        <p:nvPicPr>
          <p:cNvPr id="8" name="Obraz 7">
            <a:extLst>
              <a:ext uri="{FF2B5EF4-FFF2-40B4-BE49-F238E27FC236}">
                <a16:creationId xmlns:a16="http://schemas.microsoft.com/office/drawing/2014/main" id="{7E6E4B2D-130A-4DC5-9CFB-258255AE844F}"/>
              </a:ext>
            </a:extLst>
          </p:cNvPr>
          <p:cNvPicPr>
            <a:picLocks noChangeAspect="1"/>
          </p:cNvPicPr>
          <p:nvPr/>
        </p:nvPicPr>
        <p:blipFill rotWithShape="1">
          <a:blip r:embed="rId3"/>
          <a:srcRect l="13303" t="10780" r="56032" b="59622"/>
          <a:stretch/>
        </p:blipFill>
        <p:spPr>
          <a:xfrm>
            <a:off x="4756733" y="429040"/>
            <a:ext cx="3142078" cy="1642718"/>
          </a:xfrm>
          <a:prstGeom prst="rect">
            <a:avLst/>
          </a:prstGeom>
        </p:spPr>
      </p:pic>
    </p:spTree>
    <p:extLst>
      <p:ext uri="{BB962C8B-B14F-4D97-AF65-F5344CB8AC3E}">
        <p14:creationId xmlns:p14="http://schemas.microsoft.com/office/powerpoint/2010/main" val="1142060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90E6DB-41A1-40CC-866E-11E6BF55557F}"/>
              </a:ext>
            </a:extLst>
          </p:cNvPr>
          <p:cNvSpPr>
            <a:spLocks noGrp="1"/>
          </p:cNvSpPr>
          <p:nvPr>
            <p:ph type="title"/>
          </p:nvPr>
        </p:nvSpPr>
        <p:spPr/>
        <p:txBody>
          <a:bodyPr/>
          <a:lstStyle/>
          <a:p>
            <a:r>
              <a:rPr lang="pl-PL" dirty="0"/>
              <a:t>Biblioteka </a:t>
            </a:r>
            <a:r>
              <a:rPr lang="pl-PL" sz="2100" b="0" dirty="0" err="1">
                <a:solidFill>
                  <a:srgbClr val="000000"/>
                </a:solidFill>
              </a:rPr>
              <a:t>pandas</a:t>
            </a:r>
            <a:br>
              <a:rPr lang="pl-PL" dirty="0"/>
            </a:br>
            <a:endParaRPr lang="pl-PL" dirty="0"/>
          </a:p>
        </p:txBody>
      </p:sp>
      <p:sp>
        <p:nvSpPr>
          <p:cNvPr id="3" name="Symbol zastępczy daty 2">
            <a:extLst>
              <a:ext uri="{FF2B5EF4-FFF2-40B4-BE49-F238E27FC236}">
                <a16:creationId xmlns:a16="http://schemas.microsoft.com/office/drawing/2014/main" id="{E1253BB4-2E07-4F17-8EEA-573C535204F7}"/>
              </a:ext>
            </a:extLst>
          </p:cNvPr>
          <p:cNvSpPr>
            <a:spLocks noGrp="1"/>
          </p:cNvSpPr>
          <p:nvPr>
            <p:ph type="dt" sz="half" idx="10"/>
          </p:nvPr>
        </p:nvSpPr>
        <p:spPr/>
        <p:txBody>
          <a:bodyPr/>
          <a:lstStyle/>
          <a:p>
            <a:pPr rtl="0"/>
            <a:fld id="{98A70DB5-3B74-47E3-90B3-6FF4DAF5961C}" type="datetime1">
              <a:rPr lang="pl-PL" smtClean="0"/>
              <a:t>07.02.2023</a:t>
            </a:fld>
            <a:endParaRPr lang="en-US" dirty="0"/>
          </a:p>
        </p:txBody>
      </p:sp>
      <p:sp>
        <p:nvSpPr>
          <p:cNvPr id="5" name="pole tekstowe 4">
            <a:extLst>
              <a:ext uri="{FF2B5EF4-FFF2-40B4-BE49-F238E27FC236}">
                <a16:creationId xmlns:a16="http://schemas.microsoft.com/office/drawing/2014/main" id="{C56859AF-9BD2-4241-A1BC-0D3795279FF7}"/>
              </a:ext>
            </a:extLst>
          </p:cNvPr>
          <p:cNvSpPr txBox="1"/>
          <p:nvPr/>
        </p:nvSpPr>
        <p:spPr>
          <a:xfrm>
            <a:off x="492329" y="1204726"/>
            <a:ext cx="8001524" cy="300082"/>
          </a:xfrm>
          <a:prstGeom prst="rect">
            <a:avLst/>
          </a:prstGeom>
          <a:noFill/>
        </p:spPr>
        <p:txBody>
          <a:bodyPr wrap="square">
            <a:spAutoFit/>
          </a:bodyPr>
          <a:lstStyle/>
          <a:p>
            <a:r>
              <a:rPr lang="pl-PL" sz="1350" dirty="0" err="1"/>
              <a:t>Pandas</a:t>
            </a:r>
            <a:r>
              <a:rPr lang="pl-PL" sz="1350" dirty="0"/>
              <a:t>, jest jednym z najbardziej rozbudowanych pakietów, do analizy danych, w języku </a:t>
            </a:r>
            <a:r>
              <a:rPr lang="pl-PL" sz="1350" dirty="0" err="1"/>
              <a:t>Python</a:t>
            </a:r>
            <a:r>
              <a:rPr lang="pl-PL" sz="1350" dirty="0"/>
              <a:t>.</a:t>
            </a:r>
          </a:p>
        </p:txBody>
      </p:sp>
      <p:sp>
        <p:nvSpPr>
          <p:cNvPr id="7" name="pole tekstowe 6">
            <a:extLst>
              <a:ext uri="{FF2B5EF4-FFF2-40B4-BE49-F238E27FC236}">
                <a16:creationId xmlns:a16="http://schemas.microsoft.com/office/drawing/2014/main" id="{6BE2BFA7-1E45-47B9-AF55-B6C34CBC8312}"/>
              </a:ext>
            </a:extLst>
          </p:cNvPr>
          <p:cNvSpPr txBox="1"/>
          <p:nvPr/>
        </p:nvSpPr>
        <p:spPr>
          <a:xfrm>
            <a:off x="1241046" y="1606227"/>
            <a:ext cx="4570952" cy="923330"/>
          </a:xfrm>
          <a:prstGeom prst="rect">
            <a:avLst/>
          </a:prstGeom>
          <a:noFill/>
        </p:spPr>
        <p:txBody>
          <a:bodyPr wrap="square">
            <a:spAutoFit/>
          </a:bodyPr>
          <a:lstStyle/>
          <a:p>
            <a:endParaRPr lang="pl-PL" sz="1350" dirty="0"/>
          </a:p>
          <a:p>
            <a:r>
              <a:rPr lang="pl-PL" sz="1350" b="1" dirty="0"/>
              <a:t>Instalacja pakietu:</a:t>
            </a:r>
          </a:p>
          <a:p>
            <a:endParaRPr lang="pl-PL" sz="1350" dirty="0"/>
          </a:p>
          <a:p>
            <a:r>
              <a:rPr lang="pl-PL" sz="1350" dirty="0"/>
              <a:t>$ pip </a:t>
            </a:r>
            <a:r>
              <a:rPr lang="pl-PL" sz="1350" dirty="0" err="1"/>
              <a:t>install</a:t>
            </a:r>
            <a:r>
              <a:rPr lang="pl-PL" sz="1350" dirty="0"/>
              <a:t> </a:t>
            </a:r>
            <a:r>
              <a:rPr lang="pl-PL" sz="1350" dirty="0" err="1"/>
              <a:t>pandas</a:t>
            </a:r>
            <a:endParaRPr lang="pl-PL" sz="1350" dirty="0"/>
          </a:p>
        </p:txBody>
      </p:sp>
      <p:sp>
        <p:nvSpPr>
          <p:cNvPr id="9" name="pole tekstowe 8">
            <a:extLst>
              <a:ext uri="{FF2B5EF4-FFF2-40B4-BE49-F238E27FC236}">
                <a16:creationId xmlns:a16="http://schemas.microsoft.com/office/drawing/2014/main" id="{CD5ED4E9-2222-4BA8-A536-27D12EB8E5CA}"/>
              </a:ext>
            </a:extLst>
          </p:cNvPr>
          <p:cNvSpPr txBox="1"/>
          <p:nvPr/>
        </p:nvSpPr>
        <p:spPr>
          <a:xfrm>
            <a:off x="1241046" y="3011331"/>
            <a:ext cx="4570952" cy="715581"/>
          </a:xfrm>
          <a:prstGeom prst="rect">
            <a:avLst/>
          </a:prstGeom>
          <a:noFill/>
        </p:spPr>
        <p:txBody>
          <a:bodyPr wrap="square">
            <a:spAutoFit/>
          </a:bodyPr>
          <a:lstStyle/>
          <a:p>
            <a:r>
              <a:rPr lang="pl-PL" sz="1350" b="1" dirty="0"/>
              <a:t>Importowanie pakietu:</a:t>
            </a:r>
          </a:p>
          <a:p>
            <a:endParaRPr lang="pl-PL" sz="1350" dirty="0"/>
          </a:p>
          <a:p>
            <a:r>
              <a:rPr lang="pl-PL" sz="1350" dirty="0"/>
              <a:t>import </a:t>
            </a:r>
            <a:r>
              <a:rPr lang="pl-PL" sz="1350" dirty="0" err="1"/>
              <a:t>pandas</a:t>
            </a:r>
            <a:r>
              <a:rPr lang="pl-PL" sz="1350" dirty="0"/>
              <a:t> as </a:t>
            </a:r>
            <a:r>
              <a:rPr lang="pl-PL" sz="1350" dirty="0" err="1"/>
              <a:t>pd</a:t>
            </a:r>
            <a:endParaRPr lang="pl-PL" sz="1350" dirty="0"/>
          </a:p>
        </p:txBody>
      </p:sp>
      <p:pic>
        <p:nvPicPr>
          <p:cNvPr id="8" name="Picture 5">
            <a:extLst>
              <a:ext uri="{FF2B5EF4-FFF2-40B4-BE49-F238E27FC236}">
                <a16:creationId xmlns:a16="http://schemas.microsoft.com/office/drawing/2014/main" id="{D722D0B9-087A-344B-9159-690E329C2793}"/>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2840878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0CCE944-EC73-4D70-A1CB-142103FC37D3}"/>
              </a:ext>
            </a:extLst>
          </p:cNvPr>
          <p:cNvSpPr>
            <a:spLocks noGrp="1"/>
          </p:cNvSpPr>
          <p:nvPr>
            <p:ph type="title"/>
          </p:nvPr>
        </p:nvSpPr>
        <p:spPr/>
        <p:txBody>
          <a:bodyPr/>
          <a:lstStyle/>
          <a:p>
            <a:r>
              <a:rPr lang="pl-PL" dirty="0" err="1"/>
              <a:t>pandas</a:t>
            </a:r>
            <a:endParaRPr lang="pl-PL" dirty="0"/>
          </a:p>
        </p:txBody>
      </p:sp>
      <p:sp>
        <p:nvSpPr>
          <p:cNvPr id="3" name="Symbol zastępczy daty 2">
            <a:extLst>
              <a:ext uri="{FF2B5EF4-FFF2-40B4-BE49-F238E27FC236}">
                <a16:creationId xmlns:a16="http://schemas.microsoft.com/office/drawing/2014/main" id="{102342ED-3D16-4389-AB54-B3DD9E3C48A5}"/>
              </a:ext>
            </a:extLst>
          </p:cNvPr>
          <p:cNvSpPr>
            <a:spLocks noGrp="1"/>
          </p:cNvSpPr>
          <p:nvPr>
            <p:ph type="dt" sz="half" idx="10"/>
          </p:nvPr>
        </p:nvSpPr>
        <p:spPr/>
        <p:txBody>
          <a:bodyPr/>
          <a:lstStyle/>
          <a:p>
            <a:pPr rtl="0"/>
            <a:fld id="{98A70DB5-3B74-47E3-90B3-6FF4DAF5961C}" type="datetime1">
              <a:rPr lang="pl-PL" smtClean="0"/>
              <a:t>07.02.2023</a:t>
            </a:fld>
            <a:endParaRPr lang="en-US" dirty="0"/>
          </a:p>
        </p:txBody>
      </p:sp>
      <p:sp>
        <p:nvSpPr>
          <p:cNvPr id="5" name="pole tekstowe 4">
            <a:extLst>
              <a:ext uri="{FF2B5EF4-FFF2-40B4-BE49-F238E27FC236}">
                <a16:creationId xmlns:a16="http://schemas.microsoft.com/office/drawing/2014/main" id="{4C22314E-A876-4415-8E74-B6347BA8B9A2}"/>
              </a:ext>
            </a:extLst>
          </p:cNvPr>
          <p:cNvSpPr txBox="1"/>
          <p:nvPr/>
        </p:nvSpPr>
        <p:spPr>
          <a:xfrm>
            <a:off x="144711" y="1288493"/>
            <a:ext cx="3429000" cy="3000821"/>
          </a:xfrm>
          <a:prstGeom prst="rect">
            <a:avLst/>
          </a:prstGeom>
          <a:noFill/>
        </p:spPr>
        <p:txBody>
          <a:bodyPr wrap="square">
            <a:spAutoFit/>
          </a:bodyPr>
          <a:lstStyle/>
          <a:p>
            <a:r>
              <a:rPr lang="pl-PL" sz="1350" dirty="0"/>
              <a:t>Co można robić w </a:t>
            </a:r>
            <a:r>
              <a:rPr lang="pl-PL" sz="1350" b="1" dirty="0" err="1"/>
              <a:t>pandas</a:t>
            </a:r>
            <a:r>
              <a:rPr lang="pl-PL" sz="1350" dirty="0"/>
              <a:t>?</a:t>
            </a:r>
          </a:p>
          <a:p>
            <a:endParaRPr lang="pl-PL" sz="1350" dirty="0"/>
          </a:p>
          <a:p>
            <a:pPr marL="214313" indent="-214313" algn="just">
              <a:buFont typeface="Arial" panose="020B0604020202020204" pitchFamily="34" charset="0"/>
              <a:buChar char="•"/>
            </a:pPr>
            <a:r>
              <a:rPr lang="pl-PL" sz="1350" dirty="0"/>
              <a:t>załadować dane z plików o rozmaitym formacie danych (CSV, Excel, JSON i wiele innych )</a:t>
            </a:r>
          </a:p>
          <a:p>
            <a:pPr marL="214313" indent="-214313" algn="just">
              <a:buFont typeface="Arial" panose="020B0604020202020204" pitchFamily="34" charset="0"/>
              <a:buChar char="•"/>
            </a:pPr>
            <a:r>
              <a:rPr lang="pl-PL" sz="1350" dirty="0"/>
              <a:t>załadować dane bezpośrednio z baz danych</a:t>
            </a:r>
          </a:p>
          <a:p>
            <a:pPr marL="214313" indent="-214313" algn="just">
              <a:buFont typeface="Arial" panose="020B0604020202020204" pitchFamily="34" charset="0"/>
              <a:buChar char="•"/>
            </a:pPr>
            <a:r>
              <a:rPr lang="pl-PL" sz="1350" dirty="0"/>
              <a:t>wyczyścić dane i przygotować je do dalszej analizy</a:t>
            </a:r>
          </a:p>
          <a:p>
            <a:pPr marL="214313" indent="-214313" algn="just">
              <a:buFont typeface="Arial" panose="020B0604020202020204" pitchFamily="34" charset="0"/>
              <a:buChar char="•"/>
            </a:pPr>
            <a:r>
              <a:rPr lang="pl-PL" sz="1350" dirty="0"/>
              <a:t>Dokonać podstawowej analizy danych, takiej jaką znamy z Excel czy też SQL – np. grupowanie czy też tabele przestawne</a:t>
            </a:r>
          </a:p>
          <a:p>
            <a:pPr marL="214313" indent="-214313" algn="just">
              <a:buFont typeface="Arial" panose="020B0604020202020204" pitchFamily="34" charset="0"/>
              <a:buChar char="•"/>
            </a:pPr>
            <a:r>
              <a:rPr lang="pl-PL" sz="1350" dirty="0"/>
              <a:t>Zwizualizować nasze wyniki</a:t>
            </a:r>
          </a:p>
        </p:txBody>
      </p:sp>
      <p:pic>
        <p:nvPicPr>
          <p:cNvPr id="6" name="Obraz 5">
            <a:extLst>
              <a:ext uri="{FF2B5EF4-FFF2-40B4-BE49-F238E27FC236}">
                <a16:creationId xmlns:a16="http://schemas.microsoft.com/office/drawing/2014/main" id="{29184250-CA4E-429F-ABBE-E908319D665A}"/>
              </a:ext>
            </a:extLst>
          </p:cNvPr>
          <p:cNvPicPr>
            <a:picLocks noChangeAspect="1"/>
          </p:cNvPicPr>
          <p:nvPr/>
        </p:nvPicPr>
        <p:blipFill>
          <a:blip r:embed="rId2"/>
          <a:stretch>
            <a:fillRect/>
          </a:stretch>
        </p:blipFill>
        <p:spPr>
          <a:xfrm>
            <a:off x="4039300" y="1809279"/>
            <a:ext cx="5022908" cy="1952264"/>
          </a:xfrm>
          <a:prstGeom prst="rect">
            <a:avLst/>
          </a:prstGeom>
        </p:spPr>
      </p:pic>
      <p:pic>
        <p:nvPicPr>
          <p:cNvPr id="7" name="Picture 5">
            <a:extLst>
              <a:ext uri="{FF2B5EF4-FFF2-40B4-BE49-F238E27FC236}">
                <a16:creationId xmlns:a16="http://schemas.microsoft.com/office/drawing/2014/main" id="{51DDD93C-F67E-674E-B4A5-516FA91CBF14}"/>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657441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0AC655-B917-4F68-BC69-A241FEE242D6}"/>
              </a:ext>
            </a:extLst>
          </p:cNvPr>
          <p:cNvSpPr>
            <a:spLocks noGrp="1"/>
          </p:cNvSpPr>
          <p:nvPr>
            <p:ph type="title"/>
          </p:nvPr>
        </p:nvSpPr>
        <p:spPr/>
        <p:txBody>
          <a:bodyPr/>
          <a:lstStyle/>
          <a:p>
            <a:r>
              <a:rPr lang="pl-PL" dirty="0"/>
              <a:t>Podstawowe typy danych w </a:t>
            </a:r>
            <a:r>
              <a:rPr lang="pl-PL" dirty="0" err="1"/>
              <a:t>pandas</a:t>
            </a:r>
            <a:endParaRPr lang="pl-PL" dirty="0"/>
          </a:p>
        </p:txBody>
      </p:sp>
      <p:sp>
        <p:nvSpPr>
          <p:cNvPr id="3" name="Symbol zastępczy daty 2">
            <a:extLst>
              <a:ext uri="{FF2B5EF4-FFF2-40B4-BE49-F238E27FC236}">
                <a16:creationId xmlns:a16="http://schemas.microsoft.com/office/drawing/2014/main" id="{DDFBFA3F-273C-4238-9E9B-540CCFBD431D}"/>
              </a:ext>
            </a:extLst>
          </p:cNvPr>
          <p:cNvSpPr>
            <a:spLocks noGrp="1"/>
          </p:cNvSpPr>
          <p:nvPr>
            <p:ph type="dt" sz="half" idx="10"/>
          </p:nvPr>
        </p:nvSpPr>
        <p:spPr/>
        <p:txBody>
          <a:bodyPr/>
          <a:lstStyle/>
          <a:p>
            <a:pPr rtl="0"/>
            <a:fld id="{98A70DB5-3B74-47E3-90B3-6FF4DAF5961C}" type="datetime1">
              <a:rPr lang="pl-PL" smtClean="0"/>
              <a:t>07.02.2023</a:t>
            </a:fld>
            <a:endParaRPr lang="en-US" dirty="0"/>
          </a:p>
        </p:txBody>
      </p:sp>
      <p:sp>
        <p:nvSpPr>
          <p:cNvPr id="5" name="pole tekstowe 4">
            <a:extLst>
              <a:ext uri="{FF2B5EF4-FFF2-40B4-BE49-F238E27FC236}">
                <a16:creationId xmlns:a16="http://schemas.microsoft.com/office/drawing/2014/main" id="{92EF3117-62E0-42BA-A3A9-41EEC74A9669}"/>
              </a:ext>
            </a:extLst>
          </p:cNvPr>
          <p:cNvSpPr txBox="1"/>
          <p:nvPr/>
        </p:nvSpPr>
        <p:spPr>
          <a:xfrm>
            <a:off x="687373" y="1667110"/>
            <a:ext cx="6736883" cy="507831"/>
          </a:xfrm>
          <a:prstGeom prst="rect">
            <a:avLst/>
          </a:prstGeom>
          <a:noFill/>
        </p:spPr>
        <p:txBody>
          <a:bodyPr wrap="square">
            <a:spAutoFit/>
          </a:bodyPr>
          <a:lstStyle/>
          <a:p>
            <a:r>
              <a:rPr lang="pl-PL" sz="1350" dirty="0"/>
              <a:t>Pierwszy typ danych to </a:t>
            </a:r>
            <a:r>
              <a:rPr lang="pl-PL" sz="1350" b="1" dirty="0"/>
              <a:t>'Series</a:t>
            </a:r>
            <a:r>
              <a:rPr lang="pl-PL" sz="1350" dirty="0"/>
              <a:t>'. Dla analogii, możemy porównać ją do kolumny z Excela. Działa ona podobnie do listy w </a:t>
            </a:r>
            <a:r>
              <a:rPr lang="pl-PL" sz="1350" dirty="0" err="1"/>
              <a:t>Python</a:t>
            </a:r>
            <a:r>
              <a:rPr lang="pl-PL" sz="1350" dirty="0"/>
              <a:t>, jednak daje nam większe możliwości.</a:t>
            </a:r>
          </a:p>
        </p:txBody>
      </p:sp>
      <p:sp>
        <p:nvSpPr>
          <p:cNvPr id="7" name="pole tekstowe 6">
            <a:extLst>
              <a:ext uri="{FF2B5EF4-FFF2-40B4-BE49-F238E27FC236}">
                <a16:creationId xmlns:a16="http://schemas.microsoft.com/office/drawing/2014/main" id="{225B4660-73DF-423C-92EF-2ABEBF9C049A}"/>
              </a:ext>
            </a:extLst>
          </p:cNvPr>
          <p:cNvSpPr txBox="1"/>
          <p:nvPr/>
        </p:nvSpPr>
        <p:spPr>
          <a:xfrm>
            <a:off x="687373" y="2675184"/>
            <a:ext cx="6169055" cy="715581"/>
          </a:xfrm>
          <a:prstGeom prst="rect">
            <a:avLst/>
          </a:prstGeom>
          <a:noFill/>
        </p:spPr>
        <p:txBody>
          <a:bodyPr wrap="square">
            <a:spAutoFit/>
          </a:bodyPr>
          <a:lstStyle/>
          <a:p>
            <a:r>
              <a:rPr lang="pl-PL" sz="1350" dirty="0"/>
              <a:t>Drugi typ danych, to </a:t>
            </a:r>
            <a:r>
              <a:rPr lang="pl-PL" sz="1350" b="1" dirty="0" err="1"/>
              <a:t>DataFrame</a:t>
            </a:r>
            <a:r>
              <a:rPr lang="pl-PL" sz="1350" dirty="0"/>
              <a:t>. O ile 'Series' porównywaliśmy do kolumny, o tyle </a:t>
            </a:r>
            <a:r>
              <a:rPr lang="pl-PL" sz="1350" dirty="0" err="1"/>
              <a:t>DataFrame</a:t>
            </a:r>
            <a:r>
              <a:rPr lang="pl-PL" sz="1350" dirty="0"/>
              <a:t>, jest odpowiednikiem tabeli, czyli zestawieniem danych typu 'Series'.</a:t>
            </a:r>
          </a:p>
        </p:txBody>
      </p:sp>
      <p:pic>
        <p:nvPicPr>
          <p:cNvPr id="6" name="Picture 5">
            <a:extLst>
              <a:ext uri="{FF2B5EF4-FFF2-40B4-BE49-F238E27FC236}">
                <a16:creationId xmlns:a16="http://schemas.microsoft.com/office/drawing/2014/main" id="{F1F14544-35FA-434B-9849-B9FC0A1E7E6D}"/>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956444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9185C1-E5B0-489F-B57A-A171FD857ACF}"/>
              </a:ext>
            </a:extLst>
          </p:cNvPr>
          <p:cNvSpPr>
            <a:spLocks noGrp="1"/>
          </p:cNvSpPr>
          <p:nvPr>
            <p:ph type="body" sz="quarter" idx="25"/>
          </p:nvPr>
        </p:nvSpPr>
        <p:spPr/>
        <p:txBody>
          <a:bodyPr/>
          <a:lstStyle/>
          <a:p>
            <a:r>
              <a:rPr lang="pl-PL" dirty="0"/>
              <a:t>Transformacja Fouriera</a:t>
            </a:r>
          </a:p>
        </p:txBody>
      </p:sp>
      <p:sp>
        <p:nvSpPr>
          <p:cNvPr id="3" name="Symbol zastępczy tekstu 2">
            <a:extLst>
              <a:ext uri="{FF2B5EF4-FFF2-40B4-BE49-F238E27FC236}">
                <a16:creationId xmlns:a16="http://schemas.microsoft.com/office/drawing/2014/main" id="{FC8332F3-8602-4E2F-94F0-3E8162A2B682}"/>
              </a:ext>
            </a:extLst>
          </p:cNvPr>
          <p:cNvSpPr>
            <a:spLocks noGrp="1"/>
          </p:cNvSpPr>
          <p:nvPr>
            <p:ph type="body" sz="quarter" idx="27"/>
          </p:nvPr>
        </p:nvSpPr>
        <p:spPr>
          <a:xfrm>
            <a:off x="457200" y="1786297"/>
            <a:ext cx="8235950" cy="1570905"/>
          </a:xfrm>
        </p:spPr>
        <p:txBody>
          <a:bodyPr/>
          <a:lstStyle/>
          <a:p>
            <a:pPr marL="0" indent="0">
              <a:buNone/>
            </a:pPr>
            <a:r>
              <a:rPr lang="pl-PL" dirty="0"/>
              <a:t>Transformacja Fouriera rozkłada funkcję okresową na</a:t>
            </a:r>
          </a:p>
          <a:p>
            <a:pPr marL="0" indent="0">
              <a:buNone/>
            </a:pPr>
            <a:r>
              <a:rPr lang="pl-PL" dirty="0"/>
              <a:t>szereg funkcji okresowych tak, że uzyskana transformata</a:t>
            </a:r>
          </a:p>
          <a:p>
            <a:pPr marL="0" indent="0">
              <a:buNone/>
            </a:pPr>
            <a:r>
              <a:rPr lang="pl-PL" dirty="0"/>
              <a:t>podaje w jaki sposób poszczególne częstotliwości składają</a:t>
            </a:r>
          </a:p>
          <a:p>
            <a:pPr marL="0" indent="0">
              <a:buNone/>
            </a:pPr>
            <a:r>
              <a:rPr lang="pl-PL" dirty="0"/>
              <a:t>się na pierwotną funkcję.</a:t>
            </a:r>
          </a:p>
        </p:txBody>
      </p:sp>
    </p:spTree>
    <p:extLst>
      <p:ext uri="{BB962C8B-B14F-4D97-AF65-F5344CB8AC3E}">
        <p14:creationId xmlns:p14="http://schemas.microsoft.com/office/powerpoint/2010/main" val="2662198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E89D87B-E92C-4DAF-A670-2E45BA1C536D}"/>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AB17761-2832-4E49-BFF7-E58C8185FA0D}"/>
              </a:ext>
            </a:extLst>
          </p:cNvPr>
          <p:cNvPicPr>
            <a:picLocks noChangeAspect="1"/>
          </p:cNvPicPr>
          <p:nvPr/>
        </p:nvPicPr>
        <p:blipFill rotWithShape="1">
          <a:blip r:embed="rId2"/>
          <a:srcRect l="21145" t="20397" r="22138" b="8592"/>
          <a:stretch/>
        </p:blipFill>
        <p:spPr>
          <a:xfrm>
            <a:off x="1389048" y="949301"/>
            <a:ext cx="5786548" cy="3894043"/>
          </a:xfrm>
          <a:prstGeom prst="rect">
            <a:avLst/>
          </a:prstGeom>
        </p:spPr>
      </p:pic>
    </p:spTree>
    <p:extLst>
      <p:ext uri="{BB962C8B-B14F-4D97-AF65-F5344CB8AC3E}">
        <p14:creationId xmlns:p14="http://schemas.microsoft.com/office/powerpoint/2010/main" val="1087950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07.02.2023</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73" y="1692480"/>
            <a:ext cx="4581443" cy="2200298"/>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499728" y="1747085"/>
            <a:ext cx="4021938" cy="2585323"/>
          </a:xfrm>
          <a:prstGeom prst="rect">
            <a:avLst/>
          </a:prstGeom>
          <a:noFill/>
        </p:spPr>
        <p:txBody>
          <a:bodyPr wrap="square">
            <a:spAutoFit/>
          </a:bodyPr>
          <a:lstStyle/>
          <a:p>
            <a:r>
              <a:rPr lang="pl-PL" sz="1350" b="1" dirty="0"/>
              <a:t>Sieć neuronowa </a:t>
            </a:r>
            <a:r>
              <a:rPr lang="pl-PL" sz="1350" dirty="0"/>
              <a:t>to statystyczny model obliczeniowy stosowany w uczeniu maszynowym. </a:t>
            </a:r>
          </a:p>
          <a:p>
            <a:endParaRPr lang="pl-PL" sz="1350" dirty="0"/>
          </a:p>
          <a:p>
            <a:r>
              <a:rPr lang="pl-PL" sz="1350" dirty="0"/>
              <a:t>Można o nim myśleć jak o systemie połączonych synapsami neuronów, które przesyłają między sobą impulsy (dane). </a:t>
            </a:r>
          </a:p>
          <a:p>
            <a:endParaRPr lang="pl-PL" sz="1350" dirty="0"/>
          </a:p>
          <a:p>
            <a:r>
              <a:rPr lang="pl-PL" sz="1350" dirty="0"/>
              <a:t>Sieć neuronowa składa się z trzech warstw: </a:t>
            </a:r>
          </a:p>
          <a:p>
            <a:r>
              <a:rPr lang="pl-PL" sz="1350" b="1" dirty="0"/>
              <a:t>warstwy wejścia (</a:t>
            </a:r>
            <a:r>
              <a:rPr lang="pl-PL" sz="1350" b="1" dirty="0" err="1"/>
              <a:t>input</a:t>
            </a:r>
            <a:r>
              <a:rPr lang="pl-PL" sz="1350" b="1" dirty="0"/>
              <a:t> </a:t>
            </a:r>
            <a:r>
              <a:rPr lang="pl-PL" sz="1350" b="1" dirty="0" err="1"/>
              <a:t>layer</a:t>
            </a:r>
            <a:r>
              <a:rPr lang="pl-PL" sz="1350" b="1" dirty="0"/>
              <a:t>), </a:t>
            </a:r>
          </a:p>
          <a:p>
            <a:r>
              <a:rPr lang="pl-PL" sz="1350" b="1" dirty="0"/>
              <a:t>warstwy ukrytej (</a:t>
            </a:r>
            <a:r>
              <a:rPr lang="pl-PL" sz="1350" b="1" dirty="0" err="1"/>
              <a:t>hidden</a:t>
            </a:r>
            <a:r>
              <a:rPr lang="pl-PL" sz="1350" b="1" dirty="0"/>
              <a:t> </a:t>
            </a:r>
            <a:r>
              <a:rPr lang="pl-PL" sz="1350" b="1" dirty="0" err="1"/>
              <a:t>layer</a:t>
            </a:r>
            <a:r>
              <a:rPr lang="pl-PL" sz="1350" b="1" dirty="0"/>
              <a:t>), </a:t>
            </a:r>
          </a:p>
          <a:p>
            <a:r>
              <a:rPr lang="pl-PL" sz="1350" dirty="0"/>
              <a:t>oraz </a:t>
            </a:r>
            <a:r>
              <a:rPr lang="pl-PL" sz="1350" b="1" dirty="0"/>
              <a:t>warstwy wyjścia (</a:t>
            </a:r>
            <a:r>
              <a:rPr lang="pl-PL" sz="1350" b="1" dirty="0" err="1"/>
              <a:t>output</a:t>
            </a:r>
            <a:r>
              <a:rPr lang="pl-PL" sz="1350" b="1" dirty="0"/>
              <a:t> </a:t>
            </a:r>
            <a:r>
              <a:rPr lang="pl-PL" sz="1350" b="1" dirty="0" err="1"/>
              <a:t>layer</a:t>
            </a:r>
            <a:r>
              <a:rPr lang="pl-PL" sz="1350" b="1" dirty="0"/>
              <a:t>)</a:t>
            </a:r>
          </a:p>
          <a:p>
            <a:endParaRPr lang="pl-PL" sz="1350" dirty="0"/>
          </a:p>
        </p:txBody>
      </p:sp>
    </p:spTree>
    <p:extLst>
      <p:ext uri="{BB962C8B-B14F-4D97-AF65-F5344CB8AC3E}">
        <p14:creationId xmlns:p14="http://schemas.microsoft.com/office/powerpoint/2010/main" val="2443478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302559" y="853640"/>
            <a:ext cx="8767482" cy="3913622"/>
          </a:xfrm>
        </p:spPr>
        <p:txBody>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457200" y="1267261"/>
            <a:ext cx="8235950" cy="2608978"/>
          </a:xfrm>
        </p:spPr>
        <p:txBody>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564776" y="1636770"/>
            <a:ext cx="4572000" cy="2031325"/>
          </a:xfrm>
          <a:prstGeom prst="rect">
            <a:avLst/>
          </a:prstGeom>
          <a:noFill/>
        </p:spPr>
        <p:txBody>
          <a:bodyPr wrap="square">
            <a:spAutoFit/>
          </a:bodyPr>
          <a:lstStyle/>
          <a:p>
            <a:r>
              <a:rPr lang="pl-PL" dirty="0"/>
              <a:t>Jak możemy zobaczyć na powyższym diagramie, uczenie głębokie jest poddziedziną uczenia maszynowego. Podstawowym czynnikiem wyróżniającym </a:t>
            </a:r>
            <a:r>
              <a:rPr lang="pl-PL" dirty="0" err="1"/>
              <a:t>deep</a:t>
            </a:r>
            <a:r>
              <a:rPr lang="pl-PL"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5298140" y="1169893"/>
            <a:ext cx="3281084" cy="2983805"/>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457200" y="853640"/>
            <a:ext cx="8235950" cy="1822325"/>
          </a:xfrm>
        </p:spPr>
        <p:txBody>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183340" y="2571750"/>
            <a:ext cx="5654489" cy="2499222"/>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055592" y="1539874"/>
            <a:ext cx="4572001" cy="2063752"/>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055591" y="3794997"/>
            <a:ext cx="6763873" cy="369332"/>
          </a:xfrm>
          <a:prstGeom prst="rect">
            <a:avLst/>
          </a:prstGeom>
          <a:noFill/>
        </p:spPr>
        <p:txBody>
          <a:bodyPr wrap="square">
            <a:spAutoFit/>
          </a:bodyPr>
          <a:lstStyle/>
          <a:p>
            <a:r>
              <a:rPr lang="pl-PL"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457200" y="863590"/>
            <a:ext cx="8424582" cy="1477328"/>
          </a:xfrm>
          <a:prstGeom prst="rect">
            <a:avLst/>
          </a:prstGeom>
          <a:noFill/>
        </p:spPr>
        <p:txBody>
          <a:bodyPr wrap="square">
            <a:spAutoFit/>
          </a:bodyPr>
          <a:lstStyle/>
          <a:p>
            <a:r>
              <a:rPr lang="pl-PL"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1613647" y="2402642"/>
            <a:ext cx="5204012" cy="2699882"/>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773E0F-FBB3-4380-A763-CAD1653AB0D4}"/>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D34BE888-0F05-4BAF-949B-63F4C540C1D7}"/>
              </a:ext>
            </a:extLst>
          </p:cNvPr>
          <p:cNvSpPr>
            <a:spLocks noGrp="1"/>
          </p:cNvSpPr>
          <p:nvPr>
            <p:ph type="dt" sz="half" idx="10"/>
          </p:nvPr>
        </p:nvSpPr>
        <p:spPr/>
        <p:txBody>
          <a:bodyPr/>
          <a:lstStyle/>
          <a:p>
            <a:pPr rtl="0"/>
            <a:fld id="{98A70DB5-3B74-47E3-90B3-6FF4DAF5961C}" type="datetime1">
              <a:rPr lang="pl-PL" smtClean="0"/>
              <a:t>07.02.2023</a:t>
            </a:fld>
            <a:endParaRPr lang="en-US" dirty="0"/>
          </a:p>
        </p:txBody>
      </p:sp>
      <p:sp>
        <p:nvSpPr>
          <p:cNvPr id="5" name="pole tekstowe 4">
            <a:extLst>
              <a:ext uri="{FF2B5EF4-FFF2-40B4-BE49-F238E27FC236}">
                <a16:creationId xmlns:a16="http://schemas.microsoft.com/office/drawing/2014/main" id="{2014F31E-609F-41C6-8A3C-7E403251423C}"/>
              </a:ext>
            </a:extLst>
          </p:cNvPr>
          <p:cNvSpPr txBox="1"/>
          <p:nvPr/>
        </p:nvSpPr>
        <p:spPr>
          <a:xfrm>
            <a:off x="352780" y="1512293"/>
            <a:ext cx="8280159" cy="2793072"/>
          </a:xfrm>
          <a:prstGeom prst="rect">
            <a:avLst/>
          </a:prstGeom>
          <a:noFill/>
        </p:spPr>
        <p:txBody>
          <a:bodyPr wrap="square">
            <a:spAutoFit/>
          </a:bodyPr>
          <a:lstStyle/>
          <a:p>
            <a:r>
              <a:rPr lang="pl-PL" sz="1350" dirty="0"/>
              <a:t>Warstwa wejścia przyjmuje dane wejściowe do obliczeń, w warstwie ukrytej odbywają się wszystkie obliczenia. Wynik tych obliczeń jest przesyłany do warstwy wyjścia.</a:t>
            </a:r>
          </a:p>
          <a:p>
            <a:endParaRPr lang="pl-PL" sz="1350" dirty="0"/>
          </a:p>
          <a:p>
            <a:r>
              <a:rPr lang="pl-PL" sz="1350" dirty="0"/>
              <a:t>Na powyższym diagramie okręgi reprezentują neurony, zaś strzałki - synapsy. </a:t>
            </a:r>
          </a:p>
          <a:p>
            <a:endParaRPr lang="pl-PL" sz="1350" dirty="0"/>
          </a:p>
          <a:p>
            <a:r>
              <a:rPr lang="pl-PL" sz="1350" dirty="0"/>
              <a:t>Każda synapsa ma przypisaną pewną wagę, </a:t>
            </a:r>
            <a:r>
              <a:rPr lang="pl-PL" sz="1350" dirty="0" err="1"/>
              <a:t>tzn</a:t>
            </a:r>
            <a:r>
              <a:rPr lang="pl-PL" sz="1350" dirty="0"/>
              <a:t> liczbę, która (nieco upraszczając) określa, jak silnie przesyłana wartość wpływa na ostateczny wynik obliczeń. </a:t>
            </a:r>
          </a:p>
          <a:p>
            <a:endParaRPr lang="pl-PL" sz="1350" dirty="0"/>
          </a:p>
          <a:p>
            <a:r>
              <a:rPr lang="pl-PL" sz="1350" dirty="0"/>
              <a:t>Żeby przesłać wartość, synapsa najpierw czyta wartość z neuronu wejściowego, następnie wartość tę mnoży przez wagę, by w końcu przesłać wynik do neuronu wyjściowego. </a:t>
            </a:r>
          </a:p>
          <a:p>
            <a:endParaRPr lang="pl-PL" sz="1350" dirty="0"/>
          </a:p>
          <a:p>
            <a:r>
              <a:rPr lang="pl-PL" sz="1350" dirty="0"/>
              <a:t>Następnie neuron wyjściowy dokonuje obliczeń na dostarczonych mu przez synapsy wartościach i otrzymany wynik przekazuje do wychodzącej z niego synapsy.</a:t>
            </a:r>
          </a:p>
        </p:txBody>
      </p:sp>
    </p:spTree>
    <p:extLst>
      <p:ext uri="{BB962C8B-B14F-4D97-AF65-F5344CB8AC3E}">
        <p14:creationId xmlns:p14="http://schemas.microsoft.com/office/powerpoint/2010/main" val="3363732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4240C42-A461-4618-84BE-E2603262FEDA}"/>
              </a:ext>
            </a:extLst>
          </p:cNvPr>
          <p:cNvSpPr>
            <a:spLocks noGrp="1"/>
          </p:cNvSpPr>
          <p:nvPr>
            <p:ph type="title"/>
          </p:nvPr>
        </p:nvSpPr>
        <p:spPr/>
        <p:txBody>
          <a:bodyPr/>
          <a:lstStyle/>
          <a:p>
            <a:endParaRPr lang="pl-PL"/>
          </a:p>
        </p:txBody>
      </p:sp>
      <p:sp>
        <p:nvSpPr>
          <p:cNvPr id="3" name="Symbol zastępczy daty 2">
            <a:extLst>
              <a:ext uri="{FF2B5EF4-FFF2-40B4-BE49-F238E27FC236}">
                <a16:creationId xmlns:a16="http://schemas.microsoft.com/office/drawing/2014/main" id="{F6D7866F-083F-46A7-BA89-9CA26C83D3A3}"/>
              </a:ext>
            </a:extLst>
          </p:cNvPr>
          <p:cNvSpPr>
            <a:spLocks noGrp="1"/>
          </p:cNvSpPr>
          <p:nvPr>
            <p:ph type="dt" sz="half" idx="10"/>
          </p:nvPr>
        </p:nvSpPr>
        <p:spPr/>
        <p:txBody>
          <a:bodyPr/>
          <a:lstStyle/>
          <a:p>
            <a:pPr rtl="0"/>
            <a:fld id="{98A70DB5-3B74-47E3-90B3-6FF4DAF5961C}" type="datetime1">
              <a:rPr lang="pl-PL" smtClean="0"/>
              <a:t>07.02.2023</a:t>
            </a:fld>
            <a:endParaRPr lang="en-US" dirty="0"/>
          </a:p>
        </p:txBody>
      </p:sp>
      <p:sp>
        <p:nvSpPr>
          <p:cNvPr id="5" name="pole tekstowe 4">
            <a:extLst>
              <a:ext uri="{FF2B5EF4-FFF2-40B4-BE49-F238E27FC236}">
                <a16:creationId xmlns:a16="http://schemas.microsoft.com/office/drawing/2014/main" id="{60E0D33D-262E-4D8A-B764-DCD29CD6AEB5}"/>
              </a:ext>
            </a:extLst>
          </p:cNvPr>
          <p:cNvSpPr txBox="1"/>
          <p:nvPr/>
        </p:nvSpPr>
        <p:spPr>
          <a:xfrm>
            <a:off x="431920" y="1444433"/>
            <a:ext cx="7904639" cy="1131079"/>
          </a:xfrm>
          <a:prstGeom prst="rect">
            <a:avLst/>
          </a:prstGeom>
          <a:noFill/>
        </p:spPr>
        <p:txBody>
          <a:bodyPr wrap="square">
            <a:spAutoFit/>
          </a:bodyPr>
          <a:lstStyle/>
          <a:p>
            <a:r>
              <a:rPr lang="pl-PL" sz="1350" dirty="0"/>
              <a:t>Trenowanie sieci neuronowej jest procesem, którego celem jest (nieco upraszczając) dobór odpowiednich wag dla synaps. Zakładamy, że sposób w jaki dokonywane są obliczenia wewnątrz każdego z neuronów jest niezmienny. </a:t>
            </a:r>
          </a:p>
          <a:p>
            <a:r>
              <a:rPr lang="pl-PL" sz="1350" dirty="0"/>
              <a:t>Trenowanie jest procesem iteracyjnym. Jedna iteracja składa się z dwóch (wykonywanych w podanej kolejności) kroków: propagacji oraz propagacji wstecznej.</a:t>
            </a:r>
          </a:p>
        </p:txBody>
      </p:sp>
      <p:sp>
        <p:nvSpPr>
          <p:cNvPr id="7" name="pole tekstowe 6">
            <a:extLst>
              <a:ext uri="{FF2B5EF4-FFF2-40B4-BE49-F238E27FC236}">
                <a16:creationId xmlns:a16="http://schemas.microsoft.com/office/drawing/2014/main" id="{14EAFB49-2841-409C-9B28-AD69344EC9AD}"/>
              </a:ext>
            </a:extLst>
          </p:cNvPr>
          <p:cNvSpPr txBox="1"/>
          <p:nvPr/>
        </p:nvSpPr>
        <p:spPr>
          <a:xfrm>
            <a:off x="431920" y="2919573"/>
            <a:ext cx="7904639" cy="1338828"/>
          </a:xfrm>
          <a:prstGeom prst="rect">
            <a:avLst/>
          </a:prstGeom>
          <a:noFill/>
        </p:spPr>
        <p:txBody>
          <a:bodyPr wrap="square">
            <a:spAutoFit/>
          </a:bodyPr>
          <a:lstStyle/>
          <a:p>
            <a:r>
              <a:rPr lang="pl-PL" sz="1350" dirty="0"/>
              <a:t>Mówiąc w skrócie - propagacja polega na wykonaniu obliczeń na danych wejściowych stosując wagi przypisane synapsom. </a:t>
            </a:r>
          </a:p>
          <a:p>
            <a:r>
              <a:rPr lang="pl-PL" sz="1350" dirty="0"/>
              <a:t>Propagacja wsteczna mierzy błąd, jakim jest obarczony rezultat propagacji (przez porównanie go z oczekiwanymi wynikami obliczeń, czyli z danymi treningowymi). </a:t>
            </a:r>
          </a:p>
          <a:p>
            <a:r>
              <a:rPr lang="pl-PL" sz="1350" dirty="0"/>
              <a:t>W zależności od zmierzonego błędu modyfikowane są wagi synaps (można powiedzieć, że dostosowując wagi sieć "uczy się na swoich błędach").</a:t>
            </a:r>
          </a:p>
        </p:txBody>
      </p:sp>
    </p:spTree>
    <p:extLst>
      <p:ext uri="{BB962C8B-B14F-4D97-AF65-F5344CB8AC3E}">
        <p14:creationId xmlns:p14="http://schemas.microsoft.com/office/powerpoint/2010/main" val="1365309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BF5529-61FF-474C-A68D-2D2AC48BC6EB}"/>
              </a:ext>
            </a:extLst>
          </p:cNvPr>
          <p:cNvSpPr>
            <a:spLocks noGrp="1"/>
          </p:cNvSpPr>
          <p:nvPr>
            <p:ph type="title"/>
          </p:nvPr>
        </p:nvSpPr>
        <p:spPr/>
        <p:txBody>
          <a:bodyPr/>
          <a:lstStyle/>
          <a:p>
            <a:r>
              <a:rPr lang="pl-PL" dirty="0"/>
              <a:t>Przykład</a:t>
            </a:r>
          </a:p>
        </p:txBody>
      </p:sp>
      <p:sp>
        <p:nvSpPr>
          <p:cNvPr id="3" name="Symbol zastępczy daty 2">
            <a:extLst>
              <a:ext uri="{FF2B5EF4-FFF2-40B4-BE49-F238E27FC236}">
                <a16:creationId xmlns:a16="http://schemas.microsoft.com/office/drawing/2014/main" id="{4A9D4DFD-D55D-4DA7-91F4-C7ECE179DB23}"/>
              </a:ext>
            </a:extLst>
          </p:cNvPr>
          <p:cNvSpPr>
            <a:spLocks noGrp="1"/>
          </p:cNvSpPr>
          <p:nvPr>
            <p:ph type="dt" sz="half" idx="10"/>
          </p:nvPr>
        </p:nvSpPr>
        <p:spPr/>
        <p:txBody>
          <a:bodyPr/>
          <a:lstStyle/>
          <a:p>
            <a:pPr rtl="0"/>
            <a:fld id="{98A70DB5-3B74-47E3-90B3-6FF4DAF5961C}" type="datetime1">
              <a:rPr lang="pl-PL" smtClean="0"/>
              <a:t>07.02.2023</a:t>
            </a:fld>
            <a:endParaRPr lang="en-US" dirty="0"/>
          </a:p>
        </p:txBody>
      </p:sp>
      <p:pic>
        <p:nvPicPr>
          <p:cNvPr id="5" name="Obraz 4">
            <a:extLst>
              <a:ext uri="{FF2B5EF4-FFF2-40B4-BE49-F238E27FC236}">
                <a16:creationId xmlns:a16="http://schemas.microsoft.com/office/drawing/2014/main" id="{2767AD41-650E-490C-8872-C57053B5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017" y="470266"/>
            <a:ext cx="4650581" cy="2364581"/>
          </a:xfrm>
          <a:prstGeom prst="rect">
            <a:avLst/>
          </a:prstGeom>
        </p:spPr>
      </p:pic>
      <p:sp>
        <p:nvSpPr>
          <p:cNvPr id="7" name="pole tekstowe 6">
            <a:extLst>
              <a:ext uri="{FF2B5EF4-FFF2-40B4-BE49-F238E27FC236}">
                <a16:creationId xmlns:a16="http://schemas.microsoft.com/office/drawing/2014/main" id="{92CDA165-E904-4B7A-8D22-590B79562F7A}"/>
              </a:ext>
            </a:extLst>
          </p:cNvPr>
          <p:cNvSpPr txBox="1"/>
          <p:nvPr/>
        </p:nvSpPr>
        <p:spPr>
          <a:xfrm>
            <a:off x="374403" y="1509816"/>
            <a:ext cx="3744614" cy="715581"/>
          </a:xfrm>
          <a:prstGeom prst="rect">
            <a:avLst/>
          </a:prstGeom>
          <a:noFill/>
        </p:spPr>
        <p:txBody>
          <a:bodyPr wrap="square">
            <a:spAutoFit/>
          </a:bodyPr>
          <a:lstStyle/>
          <a:p>
            <a:r>
              <a:rPr lang="pl-PL" sz="1350" dirty="0"/>
              <a:t>Warstwę wejścia tworzą trzy neurony (każdy neuron odpowiada wartości jednego bitu z zapisu binarnego liczby z wejścia). </a:t>
            </a:r>
          </a:p>
        </p:txBody>
      </p:sp>
      <p:sp>
        <p:nvSpPr>
          <p:cNvPr id="9" name="pole tekstowe 8">
            <a:extLst>
              <a:ext uri="{FF2B5EF4-FFF2-40B4-BE49-F238E27FC236}">
                <a16:creationId xmlns:a16="http://schemas.microsoft.com/office/drawing/2014/main" id="{22B6C6E4-0B5A-4F4E-AEC8-295AAE78AB39}"/>
              </a:ext>
            </a:extLst>
          </p:cNvPr>
          <p:cNvSpPr txBox="1"/>
          <p:nvPr/>
        </p:nvSpPr>
        <p:spPr>
          <a:xfrm>
            <a:off x="431921" y="2476021"/>
            <a:ext cx="3613670" cy="1338828"/>
          </a:xfrm>
          <a:prstGeom prst="rect">
            <a:avLst/>
          </a:prstGeom>
          <a:noFill/>
        </p:spPr>
        <p:txBody>
          <a:bodyPr wrap="square">
            <a:spAutoFit/>
          </a:bodyPr>
          <a:lstStyle/>
          <a:p>
            <a:r>
              <a:rPr lang="pl-PL" sz="1350" dirty="0"/>
              <a:t>Warstwa ukryta składa się z dwóch neuronów: U1 oraz U2. Neuron U1 sumuje wszystkie liczby, jakie zostały mu przesłane (z odpowiednimi wagami) przez wchodzące w niego synapsy, a następnie tę sumę przekazuje do neuronu U2. </a:t>
            </a:r>
          </a:p>
        </p:txBody>
      </p:sp>
      <p:sp>
        <p:nvSpPr>
          <p:cNvPr id="11" name="pole tekstowe 10">
            <a:extLst>
              <a:ext uri="{FF2B5EF4-FFF2-40B4-BE49-F238E27FC236}">
                <a16:creationId xmlns:a16="http://schemas.microsoft.com/office/drawing/2014/main" id="{0965BCD8-9584-4208-AC66-CA72568FECE6}"/>
              </a:ext>
            </a:extLst>
          </p:cNvPr>
          <p:cNvSpPr txBox="1"/>
          <p:nvPr/>
        </p:nvSpPr>
        <p:spPr>
          <a:xfrm>
            <a:off x="4330292" y="3271581"/>
            <a:ext cx="4570952" cy="1131079"/>
          </a:xfrm>
          <a:prstGeom prst="rect">
            <a:avLst/>
          </a:prstGeom>
          <a:noFill/>
        </p:spPr>
        <p:txBody>
          <a:bodyPr wrap="square">
            <a:spAutoFit/>
          </a:bodyPr>
          <a:lstStyle/>
          <a:p>
            <a:r>
              <a:rPr lang="pl-PL" sz="1350" dirty="0"/>
              <a:t>Waga synapsy biegnącej od neuronu U1 do neuronu U2 wynosi 1 (jeśli waga jest nieokreślona, domyślna jej wartość wynosi 1). </a:t>
            </a:r>
          </a:p>
          <a:p>
            <a:r>
              <a:rPr lang="pl-PL" sz="1350" dirty="0"/>
              <a:t>Następnie neuron U2 nakłada na rezultat obliczeń wykonanych w neuronie U1 funkcję aktywacyjną.</a:t>
            </a:r>
          </a:p>
        </p:txBody>
      </p:sp>
    </p:spTree>
    <p:extLst>
      <p:ext uri="{BB962C8B-B14F-4D97-AF65-F5344CB8AC3E}">
        <p14:creationId xmlns:p14="http://schemas.microsoft.com/office/powerpoint/2010/main" val="406083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3FEAF9-F075-406B-8F1B-A65B83781245}"/>
              </a:ext>
            </a:extLst>
          </p:cNvPr>
          <p:cNvSpPr>
            <a:spLocks noGrp="1"/>
          </p:cNvSpPr>
          <p:nvPr>
            <p:ph type="body" sz="quarter" idx="25"/>
          </p:nvPr>
        </p:nvSpPr>
        <p:spPr/>
        <p:txBody>
          <a:bodyPr/>
          <a:lstStyle/>
          <a:p>
            <a:r>
              <a:rPr lang="pl-PL" dirty="0"/>
              <a:t>Przykład sieci neuronowej</a:t>
            </a:r>
          </a:p>
        </p:txBody>
      </p:sp>
      <p:pic>
        <p:nvPicPr>
          <p:cNvPr id="7" name="Obraz 6">
            <a:extLst>
              <a:ext uri="{FF2B5EF4-FFF2-40B4-BE49-F238E27FC236}">
                <a16:creationId xmlns:a16="http://schemas.microsoft.com/office/drawing/2014/main" id="{436ECE04-90E1-4119-8EE5-5CF583867F3F}"/>
              </a:ext>
            </a:extLst>
          </p:cNvPr>
          <p:cNvPicPr>
            <a:picLocks noChangeAspect="1"/>
          </p:cNvPicPr>
          <p:nvPr/>
        </p:nvPicPr>
        <p:blipFill rotWithShape="1">
          <a:blip r:embed="rId2"/>
          <a:srcRect l="21029" t="35814" r="23456" b="22511"/>
          <a:stretch/>
        </p:blipFill>
        <p:spPr>
          <a:xfrm>
            <a:off x="880781" y="1196788"/>
            <a:ext cx="7242354" cy="2944906"/>
          </a:xfrm>
          <a:prstGeom prst="rect">
            <a:avLst/>
          </a:prstGeom>
        </p:spPr>
      </p:pic>
    </p:spTree>
    <p:extLst>
      <p:ext uri="{BB962C8B-B14F-4D97-AF65-F5344CB8AC3E}">
        <p14:creationId xmlns:p14="http://schemas.microsoft.com/office/powerpoint/2010/main" val="712407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4F3D718-2671-4A00-BB77-58E07C82BC04}"/>
              </a:ext>
            </a:extLst>
          </p:cNvPr>
          <p:cNvSpPr>
            <a:spLocks noGrp="1"/>
          </p:cNvSpPr>
          <p:nvPr>
            <p:ph type="body" sz="quarter" idx="25"/>
          </p:nvPr>
        </p:nvSpPr>
        <p:spPr/>
        <p:txBody>
          <a:bodyPr/>
          <a:lstStyle/>
          <a:p>
            <a:r>
              <a:rPr lang="pl-PL" dirty="0"/>
              <a:t>Struktura sieci neuronowej</a:t>
            </a:r>
          </a:p>
        </p:txBody>
      </p:sp>
      <p:pic>
        <p:nvPicPr>
          <p:cNvPr id="5" name="Obraz 4">
            <a:extLst>
              <a:ext uri="{FF2B5EF4-FFF2-40B4-BE49-F238E27FC236}">
                <a16:creationId xmlns:a16="http://schemas.microsoft.com/office/drawing/2014/main" id="{E0F974BD-15EA-41BE-83B7-101F3EBDC09C}"/>
              </a:ext>
            </a:extLst>
          </p:cNvPr>
          <p:cNvPicPr>
            <a:picLocks noChangeAspect="1"/>
          </p:cNvPicPr>
          <p:nvPr/>
        </p:nvPicPr>
        <p:blipFill rotWithShape="1">
          <a:blip r:embed="rId2"/>
          <a:srcRect l="21397" t="35814" r="23971" b="8665"/>
          <a:stretch/>
        </p:blipFill>
        <p:spPr>
          <a:xfrm>
            <a:off x="1116105" y="1187042"/>
            <a:ext cx="6468035" cy="3560468"/>
          </a:xfrm>
          <a:prstGeom prst="rect">
            <a:avLst/>
          </a:prstGeom>
        </p:spPr>
      </p:pic>
    </p:spTree>
    <p:extLst>
      <p:ext uri="{BB962C8B-B14F-4D97-AF65-F5344CB8AC3E}">
        <p14:creationId xmlns:p14="http://schemas.microsoft.com/office/powerpoint/2010/main" val="3846412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50FE6F-F84B-423C-8EBC-48D509AEAAC5}"/>
              </a:ext>
            </a:extLst>
          </p:cNvPr>
          <p:cNvSpPr>
            <a:spLocks noGrp="1"/>
          </p:cNvSpPr>
          <p:nvPr>
            <p:ph type="body" sz="quarter" idx="25"/>
          </p:nvPr>
        </p:nvSpPr>
        <p:spPr/>
        <p:txBody>
          <a:bodyPr/>
          <a:lstStyle/>
          <a:p>
            <a:r>
              <a:rPr lang="pl-PL" dirty="0"/>
              <a:t>Funkcja aktywacji</a:t>
            </a:r>
          </a:p>
        </p:txBody>
      </p:sp>
      <p:pic>
        <p:nvPicPr>
          <p:cNvPr id="5" name="Obraz 4">
            <a:extLst>
              <a:ext uri="{FF2B5EF4-FFF2-40B4-BE49-F238E27FC236}">
                <a16:creationId xmlns:a16="http://schemas.microsoft.com/office/drawing/2014/main" id="{766FC978-75D6-45B9-9850-53D121EE65E6}"/>
              </a:ext>
            </a:extLst>
          </p:cNvPr>
          <p:cNvPicPr>
            <a:picLocks noChangeAspect="1"/>
          </p:cNvPicPr>
          <p:nvPr/>
        </p:nvPicPr>
        <p:blipFill rotWithShape="1">
          <a:blip r:embed="rId2"/>
          <a:srcRect l="33897" t="30928" r="35368" b="42873"/>
          <a:stretch/>
        </p:blipFill>
        <p:spPr>
          <a:xfrm>
            <a:off x="1875865" y="1862418"/>
            <a:ext cx="4571999" cy="2110995"/>
          </a:xfrm>
          <a:prstGeom prst="rect">
            <a:avLst/>
          </a:prstGeom>
        </p:spPr>
      </p:pic>
      <p:sp>
        <p:nvSpPr>
          <p:cNvPr id="6" name="pole tekstowe 5">
            <a:extLst>
              <a:ext uri="{FF2B5EF4-FFF2-40B4-BE49-F238E27FC236}">
                <a16:creationId xmlns:a16="http://schemas.microsoft.com/office/drawing/2014/main" id="{19BE28B6-F8FD-4C1F-B4FE-1898DE1FA10A}"/>
              </a:ext>
            </a:extLst>
          </p:cNvPr>
          <p:cNvSpPr txBox="1"/>
          <p:nvPr/>
        </p:nvSpPr>
        <p:spPr>
          <a:xfrm>
            <a:off x="1633818" y="4202206"/>
            <a:ext cx="3570194" cy="369794"/>
          </a:xfrm>
          <a:prstGeom prst="rect">
            <a:avLst/>
          </a:prstGeom>
        </p:spPr>
        <p:txBody>
          <a:bodyPr vert="horz" wrap="square" lIns="91440" tIns="45720" rIns="91440" bIns="45720" rtlCol="0">
            <a:normAutofit/>
          </a:bodyPr>
          <a:lstStyle/>
          <a:p>
            <a:r>
              <a:rPr lang="pl-PL" dirty="0"/>
              <a:t>Wybór:  funkcja </a:t>
            </a:r>
            <a:r>
              <a:rPr lang="pl-PL" dirty="0" err="1"/>
              <a:t>sigmoidalna</a:t>
            </a:r>
            <a:endParaRPr lang="pl-PL" dirty="0"/>
          </a:p>
        </p:txBody>
      </p:sp>
    </p:spTree>
    <p:extLst>
      <p:ext uri="{BB962C8B-B14F-4D97-AF65-F5344CB8AC3E}">
        <p14:creationId xmlns:p14="http://schemas.microsoft.com/office/powerpoint/2010/main" val="1023885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5D8DE39-4B26-4194-9288-41571CB5A030}"/>
              </a:ext>
            </a:extLst>
          </p:cNvPr>
          <p:cNvSpPr>
            <a:spLocks noGrp="1"/>
          </p:cNvSpPr>
          <p:nvPr>
            <p:ph type="body" sz="quarter" idx="25"/>
          </p:nvPr>
        </p:nvSpPr>
        <p:spPr/>
        <p:txBody>
          <a:bodyPr/>
          <a:lstStyle/>
          <a:p>
            <a:r>
              <a:rPr lang="pl-PL" dirty="0"/>
              <a:t>Propagacja wsteczna</a:t>
            </a:r>
          </a:p>
        </p:txBody>
      </p:sp>
      <p:sp>
        <p:nvSpPr>
          <p:cNvPr id="3" name="Symbol zastępczy tekstu 2">
            <a:extLst>
              <a:ext uri="{FF2B5EF4-FFF2-40B4-BE49-F238E27FC236}">
                <a16:creationId xmlns:a16="http://schemas.microsoft.com/office/drawing/2014/main" id="{32E90ED5-E754-4065-AFD2-C04C90A986FD}"/>
              </a:ext>
            </a:extLst>
          </p:cNvPr>
          <p:cNvSpPr>
            <a:spLocks noGrp="1"/>
          </p:cNvSpPr>
          <p:nvPr>
            <p:ph type="body" sz="quarter" idx="27"/>
          </p:nvPr>
        </p:nvSpPr>
        <p:spPr/>
        <p:txBody>
          <a:bodyPr/>
          <a:lstStyle/>
          <a:p>
            <a:pPr marL="0" indent="0">
              <a:buNone/>
            </a:pPr>
            <a:r>
              <a:rPr lang="pl-PL" dirty="0"/>
              <a:t>Załóżmy, że wykonujemy jedną iterację procesu trenowania dla pary (110, 1) - pierwsza współrzędna w krotce to dane wejściowe, druga to oczekiwany rezultat. Oznaczmy przez R wartość wyliczoną w neuronie U2 dla opisanych wyżej danych wejściowych i dla wag, jakie w czasie propagacji były przypisane synapsom wychodzącym z neuronów z warstwy wejścia.</a:t>
            </a:r>
          </a:p>
          <a:p>
            <a:pPr marL="0" indent="0">
              <a:buNone/>
            </a:pPr>
            <a:endParaRPr lang="pl-PL" dirty="0"/>
          </a:p>
          <a:p>
            <a:pPr marL="0" indent="0">
              <a:buNone/>
            </a:pPr>
            <a:r>
              <a:rPr lang="pl-PL" dirty="0"/>
              <a:t>Propagację wsteczną zaczniemy od wyliczenia tego, jak bardzo wartość wyliczona podczas propagacji różni się od oczekiwanego wyniku.</a:t>
            </a:r>
          </a:p>
          <a:p>
            <a:pPr marL="0" indent="0">
              <a:buNone/>
            </a:pPr>
            <a:endParaRPr lang="pl-PL" dirty="0"/>
          </a:p>
          <a:p>
            <a:pPr marL="0" indent="0">
              <a:buNone/>
            </a:pPr>
            <a:r>
              <a:rPr lang="pl-PL" dirty="0"/>
              <a:t>Następnie - w zależności od otrzymanego błędu - należy poprawić wagi synaps.</a:t>
            </a:r>
          </a:p>
        </p:txBody>
      </p:sp>
    </p:spTree>
    <p:extLst>
      <p:ext uri="{BB962C8B-B14F-4D97-AF65-F5344CB8AC3E}">
        <p14:creationId xmlns:p14="http://schemas.microsoft.com/office/powerpoint/2010/main" val="157963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790111-C61A-408E-BD6B-82A32158395D}"/>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E9A5AB3-1A72-49B4-9EB7-EFF966A88EB5}"/>
              </a:ext>
            </a:extLst>
          </p:cNvPr>
          <p:cNvSpPr>
            <a:spLocks noGrp="1"/>
          </p:cNvSpPr>
          <p:nvPr>
            <p:ph type="body" sz="quarter" idx="27"/>
          </p:nvPr>
        </p:nvSpPr>
        <p:spPr/>
        <p:txBody>
          <a:bodyPr/>
          <a:lstStyle/>
          <a:p>
            <a:pPr marL="0" indent="0">
              <a:buNone/>
            </a:pPr>
            <a:r>
              <a:rPr lang="pl-PL" dirty="0"/>
              <a:t>W metodzie użytej w tym przykładzie optymalizacja pojedynczej wagi odbywa się następująco.</a:t>
            </a:r>
          </a:p>
          <a:p>
            <a:pPr marL="0" indent="0">
              <a:buNone/>
            </a:pPr>
            <a:endParaRPr lang="pl-PL" dirty="0"/>
          </a:p>
          <a:p>
            <a:pPr marL="0" indent="0">
              <a:buNone/>
            </a:pPr>
            <a:r>
              <a:rPr lang="pl-PL" i="1" dirty="0">
                <a:latin typeface="Courier New" panose="02070309020205020404" pitchFamily="49" charset="0"/>
                <a:cs typeface="Courier New" panose="02070309020205020404" pitchFamily="49" charset="0"/>
              </a:rPr>
              <a:t>error = R - </a:t>
            </a:r>
            <a:r>
              <a:rPr lang="pl-PL" i="1" dirty="0" err="1">
                <a:latin typeface="Courier New" panose="02070309020205020404" pitchFamily="49" charset="0"/>
                <a:cs typeface="Courier New" panose="02070309020205020404" pitchFamily="49" charset="0"/>
              </a:rPr>
              <a:t>expected_result</a:t>
            </a:r>
            <a:endParaRPr lang="pl-PL" i="1" dirty="0">
              <a:latin typeface="Courier New" panose="02070309020205020404" pitchFamily="49" charset="0"/>
              <a:cs typeface="Courier New" panose="02070309020205020404" pitchFamily="49" charset="0"/>
            </a:endParaRPr>
          </a:p>
          <a:p>
            <a:pPr marL="0" indent="0">
              <a:buNone/>
            </a:pP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expected_result</a:t>
            </a:r>
            <a:r>
              <a:rPr lang="pl-PL" i="1" dirty="0">
                <a:latin typeface="Courier New" panose="02070309020205020404" pitchFamily="49" charset="0"/>
                <a:cs typeface="Courier New" panose="02070309020205020404" pitchFamily="49" charset="0"/>
              </a:rPr>
              <a:t> * error * </a:t>
            </a:r>
            <a:r>
              <a:rPr lang="pl-PL" i="1" dirty="0" err="1">
                <a:latin typeface="Courier New" panose="02070309020205020404" pitchFamily="49" charset="0"/>
                <a:cs typeface="Courier New" panose="02070309020205020404" pitchFamily="49" charset="0"/>
              </a:rPr>
              <a:t>d_sigmoid</a:t>
            </a:r>
            <a:r>
              <a:rPr lang="pl-PL" i="1" dirty="0">
                <a:latin typeface="Courier New" panose="02070309020205020404" pitchFamily="49" charset="0"/>
                <a:cs typeface="Courier New" panose="02070309020205020404" pitchFamily="49" charset="0"/>
              </a:rPr>
              <a:t>(R)</a:t>
            </a:r>
          </a:p>
          <a:p>
            <a:pPr marL="0" indent="0">
              <a:buNone/>
            </a:pPr>
            <a:endParaRPr lang="pl-PL" dirty="0"/>
          </a:p>
          <a:p>
            <a:pPr marL="0" indent="0">
              <a:buNone/>
            </a:pPr>
            <a:r>
              <a:rPr lang="pl-PL" dirty="0"/>
              <a:t>gdzie </a:t>
            </a:r>
            <a:r>
              <a:rPr lang="pl-PL" dirty="0" err="1"/>
              <a:t>d_sigmoid</a:t>
            </a:r>
            <a:r>
              <a:rPr lang="pl-PL" dirty="0"/>
              <a:t>(R) jest pochodną funkcji </a:t>
            </a:r>
            <a:r>
              <a:rPr lang="pl-PL" dirty="0" err="1"/>
              <a:t>sigmoid</a:t>
            </a:r>
            <a:r>
              <a:rPr lang="pl-PL" dirty="0"/>
              <a:t> w punkcie x=R. Jeśli czytelnika interesuje geneza powyższego wzoru, odsyłamy do opisu regresji logicznej. Orientacyjnie, funkcja mierząca błąd jest funkcją wypukłą, zatem można ją minimalizować schodząc "wzdłuż jej gradientu" - czyli w kierunku jej globalnego minimum.</a:t>
            </a:r>
          </a:p>
        </p:txBody>
      </p:sp>
    </p:spTree>
    <p:extLst>
      <p:ext uri="{BB962C8B-B14F-4D97-AF65-F5344CB8AC3E}">
        <p14:creationId xmlns:p14="http://schemas.microsoft.com/office/powerpoint/2010/main" val="503153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05AC42-821D-440A-8E8A-A6736F60E109}"/>
              </a:ext>
            </a:extLst>
          </p:cNvPr>
          <p:cNvSpPr>
            <a:spLocks noGrp="1"/>
          </p:cNvSpPr>
          <p:nvPr>
            <p:ph type="body" sz="quarter" idx="25"/>
          </p:nvPr>
        </p:nvSpPr>
        <p:spPr/>
        <p:txBody>
          <a:bodyPr/>
          <a:lstStyle/>
          <a:p>
            <a:r>
              <a:rPr lang="pl-PL" dirty="0"/>
              <a:t>Kod </a:t>
            </a:r>
            <a:r>
              <a:rPr lang="pl-PL" dirty="0" err="1"/>
              <a:t>żródłowy</a:t>
            </a:r>
            <a:endParaRPr lang="pl-PL" dirty="0"/>
          </a:p>
        </p:txBody>
      </p:sp>
      <p:sp>
        <p:nvSpPr>
          <p:cNvPr id="3" name="Symbol zastępczy tekstu 2">
            <a:extLst>
              <a:ext uri="{FF2B5EF4-FFF2-40B4-BE49-F238E27FC236}">
                <a16:creationId xmlns:a16="http://schemas.microsoft.com/office/drawing/2014/main" id="{1218C5FF-B60C-4C29-9150-42A785089D12}"/>
              </a:ext>
            </a:extLst>
          </p:cNvPr>
          <p:cNvSpPr>
            <a:spLocks noGrp="1"/>
          </p:cNvSpPr>
          <p:nvPr>
            <p:ph type="body" sz="quarter" idx="27"/>
          </p:nvPr>
        </p:nvSpPr>
        <p:spPr/>
        <p:txBody>
          <a:bodyPr/>
          <a:lstStyle/>
          <a:p>
            <a:pPr marL="0" indent="0">
              <a:buNone/>
            </a:pPr>
            <a:r>
              <a:rPr lang="pl-PL" dirty="0"/>
              <a:t>W konstruktorze klasy </a:t>
            </a:r>
            <a:r>
              <a:rPr lang="pl-PL" dirty="0" err="1"/>
              <a:t>SimpleNeuralNetwork</a:t>
            </a:r>
            <a:r>
              <a:rPr lang="pl-PL" dirty="0"/>
              <a:t> najpierw inicjalizujemy generator liczb losowych (linia 10), a następnie określamy początkowe wartości wag liczbami losowymi (linia 11). Początkowe wagi są zapisane jako współrzędne wektora kolumnowego. Po szczegóły odsyłamy do dokumentacji pakietu </a:t>
            </a:r>
            <a:r>
              <a:rPr lang="pl-PL" dirty="0" err="1"/>
              <a:t>numpy</a:t>
            </a:r>
            <a:r>
              <a:rPr lang="pl-PL" dirty="0"/>
              <a:t>.</a:t>
            </a:r>
          </a:p>
          <a:p>
            <a:pPr marL="0" indent="0">
              <a:buNone/>
            </a:pPr>
            <a:endParaRPr lang="pl-PL" dirty="0"/>
          </a:p>
          <a:p>
            <a:pPr marL="0" indent="0">
              <a:buNone/>
            </a:pPr>
            <a:r>
              <a:rPr lang="pl-PL" dirty="0"/>
              <a:t>Funkcja </a:t>
            </a:r>
            <a:r>
              <a:rPr lang="pl-PL" dirty="0" err="1"/>
              <a:t>proparation</a:t>
            </a:r>
            <a:r>
              <a:rPr lang="pl-PL" dirty="0"/>
              <a:t> jest odpowiedzialna za wykonanie procesu propagacji. Dane wejściowe (trzy bity liczby binarnej) są przekazywane do tej funkcji w postaci wektora o trzech współrzędnych. </a:t>
            </a:r>
          </a:p>
        </p:txBody>
      </p:sp>
    </p:spTree>
    <p:extLst>
      <p:ext uri="{BB962C8B-B14F-4D97-AF65-F5344CB8AC3E}">
        <p14:creationId xmlns:p14="http://schemas.microsoft.com/office/powerpoint/2010/main" val="10404633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9F79F19-9B30-4B36-976F-C5F456180DE9}"/>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963BDDE-CA01-473F-A66F-5278AED21D9E}"/>
              </a:ext>
            </a:extLst>
          </p:cNvPr>
          <p:cNvSpPr>
            <a:spLocks noGrp="1"/>
          </p:cNvSpPr>
          <p:nvPr>
            <p:ph type="body" sz="quarter" idx="27"/>
          </p:nvPr>
        </p:nvSpPr>
        <p:spPr/>
        <p:txBody>
          <a:bodyPr/>
          <a:lstStyle/>
          <a:p>
            <a:pPr marL="0" indent="0">
              <a:buNone/>
            </a:pPr>
            <a:r>
              <a:rPr lang="pl-PL" dirty="0"/>
              <a:t>Polecenie:</a:t>
            </a:r>
          </a:p>
          <a:p>
            <a:pPr marL="0" indent="0">
              <a:buNone/>
            </a:pPr>
            <a:endParaRPr lang="pl-PL" dirty="0"/>
          </a:p>
          <a:p>
            <a:pPr marL="0" indent="0">
              <a:buNone/>
            </a:pPr>
            <a:r>
              <a:rPr lang="pl-PL" b="1" dirty="0"/>
              <a:t>np.dot(</a:t>
            </a:r>
            <a:r>
              <a:rPr lang="pl-PL" b="1" dirty="0" err="1"/>
              <a:t>inputs.astype</a:t>
            </a:r>
            <a:r>
              <a:rPr lang="pl-PL" b="1" dirty="0"/>
              <a:t>(</a:t>
            </a:r>
            <a:r>
              <a:rPr lang="pl-PL" b="1" dirty="0" err="1"/>
              <a:t>float</a:t>
            </a:r>
            <a:r>
              <a:rPr lang="pl-PL" b="1" dirty="0"/>
              <a:t>), </a:t>
            </a:r>
            <a:r>
              <a:rPr lang="pl-PL" b="1" dirty="0" err="1"/>
              <a:t>self.weights</a:t>
            </a:r>
            <a:r>
              <a:rPr lang="pl-PL" b="1" dirty="0"/>
              <a:t>)</a:t>
            </a:r>
          </a:p>
          <a:p>
            <a:pPr marL="0" indent="0">
              <a:buNone/>
            </a:pPr>
            <a:endParaRPr lang="pl-PL" dirty="0"/>
          </a:p>
          <a:p>
            <a:pPr marL="0" indent="0">
              <a:buNone/>
            </a:pPr>
            <a:r>
              <a:rPr lang="pl-PL" dirty="0"/>
              <a:t>liczy iloczyn skalarny wektora wag oraz wektora danych wejściowych, zatem jest to wartość, którą liczy neuron U1. Przekazując tę wartość do funkcji </a:t>
            </a:r>
            <a:r>
              <a:rPr lang="pl-PL" dirty="0" err="1"/>
              <a:t>sigmoid</a:t>
            </a:r>
            <a:r>
              <a:rPr lang="pl-PL" dirty="0"/>
              <a:t> otrzymujemy rezultat obliczeń z neuronu U2.</a:t>
            </a:r>
          </a:p>
          <a:p>
            <a:pPr marL="0" indent="0">
              <a:buNone/>
            </a:pPr>
            <a:endParaRPr lang="pl-PL" dirty="0"/>
          </a:p>
          <a:p>
            <a:pPr marL="0" indent="0">
              <a:buNone/>
            </a:pPr>
            <a:r>
              <a:rPr lang="pl-PL" dirty="0"/>
              <a:t>Funkcja </a:t>
            </a:r>
            <a:r>
              <a:rPr lang="pl-PL" dirty="0" err="1"/>
              <a:t>backward_propagation</a:t>
            </a:r>
            <a:r>
              <a:rPr lang="pl-PL" dirty="0"/>
              <a:t> implementuje proces propagacji wstecznej. Na początku obliczany jest błąd względem oczekiwanego rezultatu (linia 41). </a:t>
            </a:r>
          </a:p>
        </p:txBody>
      </p:sp>
    </p:spTree>
    <p:extLst>
      <p:ext uri="{BB962C8B-B14F-4D97-AF65-F5344CB8AC3E}">
        <p14:creationId xmlns:p14="http://schemas.microsoft.com/office/powerpoint/2010/main" val="2004765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AE59A0-8B84-4975-BBCB-1DA7A5FE898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A939E2-5A84-4CE6-A3B4-EBB9D591E72A}"/>
              </a:ext>
            </a:extLst>
          </p:cNvPr>
          <p:cNvSpPr>
            <a:spLocks noGrp="1"/>
          </p:cNvSpPr>
          <p:nvPr>
            <p:ph type="body" sz="quarter" idx="27"/>
          </p:nvPr>
        </p:nvSpPr>
        <p:spPr/>
        <p:txBody>
          <a:bodyPr/>
          <a:lstStyle/>
          <a:p>
            <a:pPr marL="0" indent="0">
              <a:buNone/>
            </a:pPr>
            <a:r>
              <a:rPr lang="pl-PL" dirty="0"/>
              <a:t>Następnie modyfikowane są wagi synaps. Instrukcja</a:t>
            </a:r>
          </a:p>
          <a:p>
            <a:pPr marL="0" indent="0">
              <a:buNone/>
            </a:pPr>
            <a:endParaRPr lang="pl-PL" dirty="0"/>
          </a:p>
          <a:p>
            <a:pPr marL="0" indent="0">
              <a:buNone/>
            </a:pPr>
            <a:r>
              <a:rPr lang="pl-PL" b="1" dirty="0" err="1"/>
              <a:t>self.weights</a:t>
            </a:r>
            <a:r>
              <a:rPr lang="pl-PL" b="1" dirty="0"/>
              <a:t> += np.dot(</a:t>
            </a:r>
          </a:p>
          <a:p>
            <a:pPr marL="0" indent="0">
              <a:buNone/>
            </a:pPr>
            <a:r>
              <a:rPr lang="pl-PL" b="1" dirty="0"/>
              <a:t>    </a:t>
            </a:r>
            <a:r>
              <a:rPr lang="pl-PL" b="1" dirty="0" err="1"/>
              <a:t>train_input.T</a:t>
            </a:r>
            <a:r>
              <a:rPr lang="pl-PL" b="1" dirty="0"/>
              <a:t>, error * </a:t>
            </a:r>
            <a:r>
              <a:rPr lang="pl-PL" b="1" dirty="0" err="1"/>
              <a:t>self.d_sigmoid</a:t>
            </a:r>
            <a:r>
              <a:rPr lang="pl-PL" b="1" dirty="0"/>
              <a:t>(</a:t>
            </a:r>
            <a:r>
              <a:rPr lang="pl-PL" b="1" dirty="0" err="1"/>
              <a:t>propagation_result</a:t>
            </a:r>
            <a:r>
              <a:rPr lang="pl-PL" b="1"/>
              <a:t>))</a:t>
            </a:r>
            <a:endParaRPr lang="pl-PL" b="1" dirty="0"/>
          </a:p>
          <a:p>
            <a:pPr marL="0" indent="0">
              <a:buNone/>
            </a:pPr>
            <a:endParaRPr lang="pl-PL" dirty="0"/>
          </a:p>
          <a:p>
            <a:pPr marL="0" indent="0">
              <a:buNone/>
            </a:pPr>
            <a:r>
              <a:rPr lang="pl-PL" dirty="0"/>
              <a:t>wykonuje opisane wcześniej obliczenia na każdej współrzędnej wektora wag. Funkcja np.dot odpowiada za mnożenie macierzy. Wyrażenie </a:t>
            </a:r>
            <a:r>
              <a:rPr lang="pl-PL" dirty="0" err="1"/>
              <a:t>train_input.T</a:t>
            </a:r>
            <a:r>
              <a:rPr lang="pl-PL" dirty="0"/>
              <a:t> to po prostu operacja transpozycji wektora (macierzy) </a:t>
            </a:r>
            <a:r>
              <a:rPr lang="pl-PL" dirty="0" err="1"/>
              <a:t>train_input</a:t>
            </a:r>
            <a:r>
              <a:rPr lang="pl-PL" dirty="0"/>
              <a:t>.</a:t>
            </a:r>
          </a:p>
        </p:txBody>
      </p:sp>
    </p:spTree>
    <p:extLst>
      <p:ext uri="{BB962C8B-B14F-4D97-AF65-F5344CB8AC3E}">
        <p14:creationId xmlns:p14="http://schemas.microsoft.com/office/powerpoint/2010/main" val="157047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B9FB7BF-F1E3-4113-B633-5AFD6216E476}"/>
              </a:ext>
            </a:extLst>
          </p:cNvPr>
          <p:cNvSpPr>
            <a:spLocks noGrp="1"/>
          </p:cNvSpPr>
          <p:nvPr>
            <p:ph type="body" sz="quarter" idx="25"/>
          </p:nvPr>
        </p:nvSpPr>
        <p:spPr/>
        <p:txBody>
          <a:bodyPr/>
          <a:lstStyle/>
          <a:p>
            <a:r>
              <a:rPr lang="pl-PL" dirty="0"/>
              <a:t>Analiza głównych składowych (PCA)</a:t>
            </a:r>
          </a:p>
        </p:txBody>
      </p:sp>
      <p:pic>
        <p:nvPicPr>
          <p:cNvPr id="5" name="Obraz 4">
            <a:extLst>
              <a:ext uri="{FF2B5EF4-FFF2-40B4-BE49-F238E27FC236}">
                <a16:creationId xmlns:a16="http://schemas.microsoft.com/office/drawing/2014/main" id="{5A99A8F0-62AA-479F-B1CD-7A9F613042C5}"/>
              </a:ext>
            </a:extLst>
          </p:cNvPr>
          <p:cNvPicPr>
            <a:picLocks noChangeAspect="1"/>
          </p:cNvPicPr>
          <p:nvPr/>
        </p:nvPicPr>
        <p:blipFill rotWithShape="1">
          <a:blip r:embed="rId2"/>
          <a:srcRect l="18676" t="21018" r="39927" b="51561"/>
          <a:stretch/>
        </p:blipFill>
        <p:spPr>
          <a:xfrm>
            <a:off x="1062316" y="1344705"/>
            <a:ext cx="6839863" cy="2454089"/>
          </a:xfrm>
          <a:prstGeom prst="rect">
            <a:avLst/>
          </a:prstGeom>
        </p:spPr>
      </p:pic>
    </p:spTree>
    <p:extLst>
      <p:ext uri="{BB962C8B-B14F-4D97-AF65-F5344CB8AC3E}">
        <p14:creationId xmlns:p14="http://schemas.microsoft.com/office/powerpoint/2010/main" val="2650765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15D0B52-C148-474E-A259-FBEA4774DE8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A1BCFE58-539C-4FF9-B1F5-F10C74D675B7}"/>
              </a:ext>
            </a:extLst>
          </p:cNvPr>
          <p:cNvPicPr>
            <a:picLocks noChangeAspect="1"/>
          </p:cNvPicPr>
          <p:nvPr/>
        </p:nvPicPr>
        <p:blipFill rotWithShape="1">
          <a:blip r:embed="rId2"/>
          <a:srcRect l="18971" t="48031" r="41176" b="14231"/>
          <a:stretch/>
        </p:blipFill>
        <p:spPr>
          <a:xfrm>
            <a:off x="732864" y="1089212"/>
            <a:ext cx="6685314" cy="3429000"/>
          </a:xfrm>
          <a:prstGeom prst="rect">
            <a:avLst/>
          </a:prstGeom>
        </p:spPr>
      </p:pic>
    </p:spTree>
    <p:extLst>
      <p:ext uri="{BB962C8B-B14F-4D97-AF65-F5344CB8AC3E}">
        <p14:creationId xmlns:p14="http://schemas.microsoft.com/office/powerpoint/2010/main" val="881375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553301-70CE-46DB-9A2D-544B2533BB2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C770CEF-E115-468B-9F01-08315C87054C}"/>
              </a:ext>
            </a:extLst>
          </p:cNvPr>
          <p:cNvPicPr>
            <a:picLocks noChangeAspect="1"/>
          </p:cNvPicPr>
          <p:nvPr/>
        </p:nvPicPr>
        <p:blipFill rotWithShape="1">
          <a:blip r:embed="rId2"/>
          <a:srcRect l="18750" t="13145" r="39118" b="45045"/>
          <a:stretch/>
        </p:blipFill>
        <p:spPr>
          <a:xfrm>
            <a:off x="1237130" y="1243854"/>
            <a:ext cx="6304224" cy="3388658"/>
          </a:xfrm>
          <a:prstGeom prst="rect">
            <a:avLst/>
          </a:prstGeom>
        </p:spPr>
      </p:pic>
    </p:spTree>
    <p:extLst>
      <p:ext uri="{BB962C8B-B14F-4D97-AF65-F5344CB8AC3E}">
        <p14:creationId xmlns:p14="http://schemas.microsoft.com/office/powerpoint/2010/main" val="1675244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err="1"/>
              <a:t>Python</a:t>
            </a:r>
            <a:r>
              <a:rPr lang="pl-PL" sz="3375" dirty="0"/>
              <a:t> 3.12</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3.12,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6F355F-9144-47AB-9EB9-9E0C417CE46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7228EC54-DE8D-4CD7-BF33-F6F880DA97CA}"/>
              </a:ext>
            </a:extLst>
          </p:cNvPr>
          <p:cNvPicPr>
            <a:picLocks noChangeAspect="1"/>
          </p:cNvPicPr>
          <p:nvPr/>
        </p:nvPicPr>
        <p:blipFill rotWithShape="1">
          <a:blip r:embed="rId2"/>
          <a:srcRect l="18750" t="15995" r="37280" b="25363"/>
          <a:stretch/>
        </p:blipFill>
        <p:spPr>
          <a:xfrm>
            <a:off x="1264024" y="998443"/>
            <a:ext cx="5513294" cy="3982848"/>
          </a:xfrm>
          <a:prstGeom prst="rect">
            <a:avLst/>
          </a:prstGeom>
        </p:spPr>
      </p:pic>
    </p:spTree>
    <p:extLst>
      <p:ext uri="{BB962C8B-B14F-4D97-AF65-F5344CB8AC3E}">
        <p14:creationId xmlns:p14="http://schemas.microsoft.com/office/powerpoint/2010/main" val="716976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6AECF81-5694-48DC-9B9C-71C55532E27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D193B198-423C-4F3A-9E40-8D0E00902D41}"/>
              </a:ext>
            </a:extLst>
          </p:cNvPr>
          <p:cNvPicPr>
            <a:picLocks noChangeAspect="1"/>
          </p:cNvPicPr>
          <p:nvPr/>
        </p:nvPicPr>
        <p:blipFill rotWithShape="1">
          <a:blip r:embed="rId2"/>
          <a:srcRect l="19044" t="16131" r="38750" b="13145"/>
          <a:stretch/>
        </p:blipFill>
        <p:spPr>
          <a:xfrm>
            <a:off x="988358" y="961464"/>
            <a:ext cx="4524936" cy="4107130"/>
          </a:xfrm>
          <a:prstGeom prst="rect">
            <a:avLst/>
          </a:prstGeom>
        </p:spPr>
      </p:pic>
    </p:spTree>
    <p:extLst>
      <p:ext uri="{BB962C8B-B14F-4D97-AF65-F5344CB8AC3E}">
        <p14:creationId xmlns:p14="http://schemas.microsoft.com/office/powerpoint/2010/main" val="41706542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373AB-6B2E-419F-9884-6496BB283C64}"/>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2DB898C-EACC-4B88-80F2-9705D7A677C0}"/>
              </a:ext>
            </a:extLst>
          </p:cNvPr>
          <p:cNvPicPr>
            <a:picLocks noChangeAspect="1"/>
          </p:cNvPicPr>
          <p:nvPr/>
        </p:nvPicPr>
        <p:blipFill rotWithShape="1">
          <a:blip r:embed="rId2"/>
          <a:srcRect l="19853" t="29706" r="38235" b="34050"/>
          <a:stretch/>
        </p:blipFill>
        <p:spPr>
          <a:xfrm>
            <a:off x="974910" y="1243853"/>
            <a:ext cx="6157693" cy="2884394"/>
          </a:xfrm>
          <a:prstGeom prst="rect">
            <a:avLst/>
          </a:prstGeom>
        </p:spPr>
      </p:pic>
    </p:spTree>
    <p:extLst>
      <p:ext uri="{BB962C8B-B14F-4D97-AF65-F5344CB8AC3E}">
        <p14:creationId xmlns:p14="http://schemas.microsoft.com/office/powerpoint/2010/main" val="248129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7C8C4D-0042-479B-A65F-571A3B56837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D3D8576-F3D1-460A-B54F-F78E70534B57}"/>
              </a:ext>
            </a:extLst>
          </p:cNvPr>
          <p:cNvPicPr>
            <a:picLocks noChangeAspect="1"/>
          </p:cNvPicPr>
          <p:nvPr/>
        </p:nvPicPr>
        <p:blipFill rotWithShape="1">
          <a:blip r:embed="rId2"/>
          <a:srcRect l="19191" t="17081" r="38750" b="44007"/>
          <a:stretch/>
        </p:blipFill>
        <p:spPr>
          <a:xfrm>
            <a:off x="49824" y="1037545"/>
            <a:ext cx="5200797" cy="2606303"/>
          </a:xfrm>
          <a:prstGeom prst="rect">
            <a:avLst/>
          </a:prstGeom>
        </p:spPr>
      </p:pic>
      <p:pic>
        <p:nvPicPr>
          <p:cNvPr id="7" name="Obraz 6">
            <a:extLst>
              <a:ext uri="{FF2B5EF4-FFF2-40B4-BE49-F238E27FC236}">
                <a16:creationId xmlns:a16="http://schemas.microsoft.com/office/drawing/2014/main" id="{7CBDB406-F08B-474C-8F30-51BFD415F316}"/>
              </a:ext>
            </a:extLst>
          </p:cNvPr>
          <p:cNvPicPr>
            <a:picLocks noChangeAspect="1"/>
          </p:cNvPicPr>
          <p:nvPr/>
        </p:nvPicPr>
        <p:blipFill rotWithShape="1">
          <a:blip r:embed="rId2"/>
          <a:srcRect l="20000" t="57626" r="41579" b="5313"/>
          <a:stretch/>
        </p:blipFill>
        <p:spPr>
          <a:xfrm>
            <a:off x="4256575" y="1601312"/>
            <a:ext cx="4887425" cy="2553703"/>
          </a:xfrm>
          <a:prstGeom prst="rect">
            <a:avLst/>
          </a:prstGeom>
        </p:spPr>
      </p:pic>
    </p:spTree>
    <p:extLst>
      <p:ext uri="{BB962C8B-B14F-4D97-AF65-F5344CB8AC3E}">
        <p14:creationId xmlns:p14="http://schemas.microsoft.com/office/powerpoint/2010/main" val="37876176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7A42C3-F291-4120-B4CC-A6355AD5EFC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2836C78D-5E9A-477E-80ED-379FA88968D7}"/>
              </a:ext>
            </a:extLst>
          </p:cNvPr>
          <p:cNvPicPr>
            <a:picLocks noChangeAspect="1"/>
          </p:cNvPicPr>
          <p:nvPr/>
        </p:nvPicPr>
        <p:blipFill rotWithShape="1">
          <a:blip r:embed="rId2"/>
          <a:srcRect l="19264" t="20882" r="36324" b="59706"/>
          <a:stretch/>
        </p:blipFill>
        <p:spPr>
          <a:xfrm>
            <a:off x="1021976" y="1452281"/>
            <a:ext cx="6815673" cy="1613647"/>
          </a:xfrm>
          <a:prstGeom prst="rect">
            <a:avLst/>
          </a:prstGeom>
        </p:spPr>
      </p:pic>
    </p:spTree>
    <p:extLst>
      <p:ext uri="{BB962C8B-B14F-4D97-AF65-F5344CB8AC3E}">
        <p14:creationId xmlns:p14="http://schemas.microsoft.com/office/powerpoint/2010/main" val="41121969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8BBCAD9-00CA-4F72-BE46-C631FC6533B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32168D2-1B3A-46FB-9C89-44576D595BF2}"/>
              </a:ext>
            </a:extLst>
          </p:cNvPr>
          <p:cNvSpPr>
            <a:spLocks noGrp="1"/>
          </p:cNvSpPr>
          <p:nvPr>
            <p:ph type="body" sz="quarter" idx="27"/>
          </p:nvPr>
        </p:nvSpPr>
        <p:spPr/>
        <p:txBody>
          <a:bodyPr/>
          <a:lstStyle/>
          <a:p>
            <a:pPr marL="0" indent="0">
              <a:buNone/>
            </a:pPr>
            <a:r>
              <a:rPr lang="pl-PL" dirty="0"/>
              <a:t>Algorytm działa rekurencyjnie dla każdego węzła drzewa. Musimy podjąć decyzję, czy węzeł będzie:</a:t>
            </a:r>
          </a:p>
          <a:p>
            <a:pPr marL="0" indent="0">
              <a:buNone/>
            </a:pPr>
            <a:endParaRPr lang="pl-PL" dirty="0"/>
          </a:p>
          <a:p>
            <a:r>
              <a:rPr lang="pl-PL" dirty="0"/>
              <a:t>liściem według kryterium stopu – kończymy to wywołanie rekurencyjne</a:t>
            </a:r>
          </a:p>
          <a:p>
            <a:r>
              <a:rPr lang="pl-PL" dirty="0"/>
              <a:t>węzłem rozgałęziającym się według kryterium wyboru atrybutu – dokonujemy wyboru atrybutu, tworzymy rozgałęzienia według wartości, jakie przyjmuje dany atrybut, i dla każdego węzła potomnego tworzymy rekurencyjne wywołanie algorytmu, z listą atrybutów zmniejszoną o właśnie wybrany atrybut.</a:t>
            </a:r>
          </a:p>
          <a:p>
            <a:pPr marL="0" indent="0">
              <a:buNone/>
            </a:pPr>
            <a:endParaRPr lang="pl-PL" dirty="0"/>
          </a:p>
          <a:p>
            <a:pPr marL="0" indent="0">
              <a:buNone/>
            </a:pPr>
            <a:r>
              <a:rPr lang="pl-PL" dirty="0"/>
              <a:t>Wszystkie algorytmy działają według podanego schematu, różnice w implementacji dotyczą kryteriów stopu i wyboru atrybutu. </a:t>
            </a:r>
          </a:p>
        </p:txBody>
      </p:sp>
    </p:spTree>
    <p:extLst>
      <p:ext uri="{BB962C8B-B14F-4D97-AF65-F5344CB8AC3E}">
        <p14:creationId xmlns:p14="http://schemas.microsoft.com/office/powerpoint/2010/main" val="19432109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2038C04-421A-4B50-B72C-F77D521F8BF3}"/>
              </a:ext>
            </a:extLst>
          </p:cNvPr>
          <p:cNvSpPr>
            <a:spLocks noGrp="1"/>
          </p:cNvSpPr>
          <p:nvPr>
            <p:ph type="body" sz="quarter" idx="25"/>
          </p:nvPr>
        </p:nvSpPr>
        <p:spPr/>
        <p:txBody>
          <a:bodyPr/>
          <a:lstStyle/>
          <a:p>
            <a:r>
              <a:rPr lang="pl-PL" dirty="0"/>
              <a:t>Algorytm najbliższego sąsiada</a:t>
            </a:r>
          </a:p>
        </p:txBody>
      </p:sp>
      <p:sp>
        <p:nvSpPr>
          <p:cNvPr id="3" name="Symbol zastępczy tekstu 2">
            <a:extLst>
              <a:ext uri="{FF2B5EF4-FFF2-40B4-BE49-F238E27FC236}">
                <a16:creationId xmlns:a16="http://schemas.microsoft.com/office/drawing/2014/main" id="{D2A20F2A-8A4A-4FAC-93A5-DA21F67FDEEA}"/>
              </a:ext>
            </a:extLst>
          </p:cNvPr>
          <p:cNvSpPr>
            <a:spLocks noGrp="1"/>
          </p:cNvSpPr>
          <p:nvPr>
            <p:ph type="body" sz="quarter" idx="27"/>
          </p:nvPr>
        </p:nvSpPr>
        <p:spPr>
          <a:xfrm>
            <a:off x="457200" y="853640"/>
            <a:ext cx="8235950" cy="1058287"/>
          </a:xfrm>
        </p:spPr>
        <p:txBody>
          <a:bodyPr/>
          <a:lstStyle/>
          <a:p>
            <a:pPr marL="0" indent="0">
              <a:buNone/>
            </a:pPr>
            <a:r>
              <a:rPr lang="pl-PL" dirty="0"/>
              <a:t>Algorytm najbliższego sąsiada (ang. </a:t>
            </a:r>
            <a:r>
              <a:rPr lang="pl-PL" dirty="0" err="1"/>
              <a:t>nearest</a:t>
            </a:r>
            <a:r>
              <a:rPr lang="pl-PL" dirty="0"/>
              <a:t> </a:t>
            </a:r>
            <a:r>
              <a:rPr lang="pl-PL" dirty="0" err="1"/>
              <a:t>neighbour</a:t>
            </a:r>
            <a:r>
              <a:rPr lang="pl-PL" dirty="0"/>
              <a:t> </a:t>
            </a:r>
            <a:r>
              <a:rPr lang="pl-PL" dirty="0" err="1"/>
              <a:t>algorithm</a:t>
            </a:r>
            <a:r>
              <a:rPr lang="pl-PL" dirty="0"/>
              <a:t>, w skrócie NN) – algorytm służący do rozwiązywania problemu komiwojażera. Jest to algorytm wykorzystujący strategię zachłanną. </a:t>
            </a:r>
          </a:p>
        </p:txBody>
      </p:sp>
      <p:sp>
        <p:nvSpPr>
          <p:cNvPr id="5" name="pole tekstowe 4">
            <a:extLst>
              <a:ext uri="{FF2B5EF4-FFF2-40B4-BE49-F238E27FC236}">
                <a16:creationId xmlns:a16="http://schemas.microsoft.com/office/drawing/2014/main" id="{83485AF9-AC1C-45E8-8ADF-9E4D743A8E3F}"/>
              </a:ext>
            </a:extLst>
          </p:cNvPr>
          <p:cNvSpPr txBox="1"/>
          <p:nvPr/>
        </p:nvSpPr>
        <p:spPr>
          <a:xfrm>
            <a:off x="713508" y="2265218"/>
            <a:ext cx="6636327" cy="1477328"/>
          </a:xfrm>
          <a:prstGeom prst="rect">
            <a:avLst/>
          </a:prstGeom>
          <a:noFill/>
        </p:spPr>
        <p:txBody>
          <a:bodyPr wrap="square">
            <a:spAutoFit/>
          </a:bodyPr>
          <a:lstStyle/>
          <a:p>
            <a:r>
              <a:rPr lang="pl-PL" dirty="0"/>
              <a:t>Algorytm rozpoczyna działanie od wybranego wierzchołka (nazwijmy go wierzchołkiem początkowym) i polega na kolejnym przechodzeniu do najbliższego nieodwiedzonego sąsiada ostatnio dodanego wierzchołka. W bardziej formalnym zapisie algorytm działa w następujący sposób: </a:t>
            </a:r>
          </a:p>
        </p:txBody>
      </p:sp>
    </p:spTree>
    <p:extLst>
      <p:ext uri="{BB962C8B-B14F-4D97-AF65-F5344CB8AC3E}">
        <p14:creationId xmlns:p14="http://schemas.microsoft.com/office/powerpoint/2010/main" val="19064696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E95446-9950-4B5C-B2C8-5D3A5824AF9B}"/>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69DA6092-E321-4168-98BE-B725DF07B4E6}"/>
              </a:ext>
            </a:extLst>
          </p:cNvPr>
          <p:cNvSpPr txBox="1"/>
          <p:nvPr/>
        </p:nvSpPr>
        <p:spPr>
          <a:xfrm>
            <a:off x="685798" y="1357435"/>
            <a:ext cx="7329055" cy="3139321"/>
          </a:xfrm>
          <a:prstGeom prst="rect">
            <a:avLst/>
          </a:prstGeom>
          <a:noFill/>
        </p:spPr>
        <p:txBody>
          <a:bodyPr wrap="square">
            <a:spAutoFit/>
          </a:bodyPr>
          <a:lstStyle/>
          <a:p>
            <a:pPr>
              <a:buFont typeface="+mj-lt"/>
              <a:buAutoNum type="arabicPeriod"/>
            </a:pPr>
            <a:r>
              <a:rPr lang="pl-PL" dirty="0"/>
              <a:t> Wierzchołek początkowy oznaczamy jako odwiedzony i ustawiamy jako aktualny.</a:t>
            </a:r>
          </a:p>
          <a:p>
            <a:pPr>
              <a:buFont typeface="+mj-lt"/>
              <a:buAutoNum type="arabicPeriod"/>
            </a:pPr>
            <a:r>
              <a:rPr lang="pl-PL" dirty="0"/>
              <a:t> Znajdujemy najkrótszą spośród krawędzi łączących aktualny wierzchołek z jeszcze nieodwiedzonymi wierzchołkami.</a:t>
            </a:r>
          </a:p>
          <a:p>
            <a:pPr>
              <a:buFont typeface="+mj-lt"/>
              <a:buAutoNum type="arabicPeriod"/>
            </a:pPr>
            <a:r>
              <a:rPr lang="pl-PL" dirty="0"/>
              <a:t> Dołączamy do rozwiązania krawędź znalezioną w punkcie 2.</a:t>
            </a:r>
          </a:p>
          <a:p>
            <a:pPr>
              <a:buFont typeface="+mj-lt"/>
              <a:buAutoNum type="arabicPeriod"/>
            </a:pPr>
            <a:r>
              <a:rPr lang="pl-PL" dirty="0"/>
              <a:t> Wierzchołek będący </a:t>
            </a:r>
            <a:r>
              <a:rPr lang="pl-PL" i="1" dirty="0"/>
              <a:t>drugim końcem</a:t>
            </a:r>
            <a:r>
              <a:rPr lang="pl-PL" dirty="0"/>
              <a:t> krawędzi znalezionej w punkcie 2 oznaczamy jako odwiedzony i ustawiamy jako aktualny.</a:t>
            </a:r>
          </a:p>
          <a:p>
            <a:pPr>
              <a:buFont typeface="+mj-lt"/>
              <a:buAutoNum type="arabicPeriod"/>
            </a:pPr>
            <a:r>
              <a:rPr lang="pl-PL" dirty="0"/>
              <a:t> Jeśli są jeszcze nieodwiedzone wierzchołki, przechodzimy do punktu 2.</a:t>
            </a:r>
          </a:p>
          <a:p>
            <a:pPr>
              <a:buFont typeface="+mj-lt"/>
              <a:buAutoNum type="arabicPeriod"/>
            </a:pPr>
            <a:r>
              <a:rPr lang="pl-PL" dirty="0"/>
              <a:t> Dołączamy krawędź łączącą ostatnio dodany wierzchołek z wierzchołkiem początkowym. Zamykamy w ten sposób cykl.</a:t>
            </a:r>
          </a:p>
        </p:txBody>
      </p:sp>
    </p:spTree>
    <p:extLst>
      <p:ext uri="{BB962C8B-B14F-4D97-AF65-F5344CB8AC3E}">
        <p14:creationId xmlns:p14="http://schemas.microsoft.com/office/powerpoint/2010/main" val="1968504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47EBC3-0BB2-4C3F-AC5D-C00C08BE9589}"/>
              </a:ext>
            </a:extLst>
          </p:cNvPr>
          <p:cNvSpPr>
            <a:spLocks noGrp="1"/>
          </p:cNvSpPr>
          <p:nvPr>
            <p:ph type="body" sz="quarter" idx="25"/>
          </p:nvPr>
        </p:nvSpPr>
        <p:spPr/>
        <p:txBody>
          <a:bodyPr/>
          <a:lstStyle/>
          <a:p>
            <a:r>
              <a:rPr lang="pl-PL" dirty="0"/>
              <a:t>Prezentacja graficzna działania algorytmu</a:t>
            </a:r>
          </a:p>
        </p:txBody>
      </p:sp>
      <p:pic>
        <p:nvPicPr>
          <p:cNvPr id="5" name="Obraz 4" descr="Obraz zawierający rozmycie&#10;&#10;Opis wygenerowany automatycznie">
            <a:extLst>
              <a:ext uri="{FF2B5EF4-FFF2-40B4-BE49-F238E27FC236}">
                <a16:creationId xmlns:a16="http://schemas.microsoft.com/office/drawing/2014/main" id="{8F07110F-6528-490E-8AD2-06FE47C7E12D}"/>
              </a:ext>
            </a:extLst>
          </p:cNvPr>
          <p:cNvPicPr>
            <a:picLocks noChangeAspect="1"/>
          </p:cNvPicPr>
          <p:nvPr/>
        </p:nvPicPr>
        <p:blipFill>
          <a:blip r:embed="rId2"/>
          <a:stretch>
            <a:fillRect/>
          </a:stretch>
        </p:blipFill>
        <p:spPr>
          <a:xfrm>
            <a:off x="1116157" y="1903268"/>
            <a:ext cx="2381250" cy="1905000"/>
          </a:xfrm>
          <a:prstGeom prst="rect">
            <a:avLst/>
          </a:prstGeom>
        </p:spPr>
      </p:pic>
      <p:pic>
        <p:nvPicPr>
          <p:cNvPr id="7" name="Obraz 6" descr="Obraz zawierający rozmycie&#10;&#10;Opis wygenerowany automatycznie">
            <a:extLst>
              <a:ext uri="{FF2B5EF4-FFF2-40B4-BE49-F238E27FC236}">
                <a16:creationId xmlns:a16="http://schemas.microsoft.com/office/drawing/2014/main" id="{A3FA3E17-5807-485C-9131-C087C3C54A69}"/>
              </a:ext>
            </a:extLst>
          </p:cNvPr>
          <p:cNvPicPr>
            <a:picLocks noChangeAspect="1"/>
          </p:cNvPicPr>
          <p:nvPr/>
        </p:nvPicPr>
        <p:blipFill>
          <a:blip r:embed="rId3"/>
          <a:stretch>
            <a:fillRect/>
          </a:stretch>
        </p:blipFill>
        <p:spPr>
          <a:xfrm>
            <a:off x="5355648" y="1965613"/>
            <a:ext cx="2381250" cy="1905000"/>
          </a:xfrm>
          <a:prstGeom prst="rect">
            <a:avLst/>
          </a:prstGeom>
        </p:spPr>
      </p:pic>
    </p:spTree>
    <p:extLst>
      <p:ext uri="{BB962C8B-B14F-4D97-AF65-F5344CB8AC3E}">
        <p14:creationId xmlns:p14="http://schemas.microsoft.com/office/powerpoint/2010/main" val="18682486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178730-6423-4733-BAA2-02C33EC25F34}"/>
              </a:ext>
            </a:extLst>
          </p:cNvPr>
          <p:cNvSpPr>
            <a:spLocks noGrp="1"/>
          </p:cNvSpPr>
          <p:nvPr>
            <p:ph type="body" sz="quarter" idx="25"/>
          </p:nvPr>
        </p:nvSpPr>
        <p:spPr/>
        <p:txBody>
          <a:bodyPr/>
          <a:lstStyle/>
          <a:p>
            <a:endParaRPr lang="pl-PL"/>
          </a:p>
        </p:txBody>
      </p:sp>
      <p:pic>
        <p:nvPicPr>
          <p:cNvPr id="6" name="Obraz 5">
            <a:extLst>
              <a:ext uri="{FF2B5EF4-FFF2-40B4-BE49-F238E27FC236}">
                <a16:creationId xmlns:a16="http://schemas.microsoft.com/office/drawing/2014/main" id="{B8E062FF-2246-4047-84EE-F92982A281B8}"/>
              </a:ext>
            </a:extLst>
          </p:cNvPr>
          <p:cNvPicPr>
            <a:picLocks noChangeAspect="1"/>
          </p:cNvPicPr>
          <p:nvPr/>
        </p:nvPicPr>
        <p:blipFill rotWithShape="1">
          <a:blip r:embed="rId2"/>
          <a:srcRect l="73588" t="47950" r="4930" b="16688"/>
          <a:stretch/>
        </p:blipFill>
        <p:spPr>
          <a:xfrm>
            <a:off x="1633354" y="1319249"/>
            <a:ext cx="3385375" cy="2995484"/>
          </a:xfrm>
          <a:prstGeom prst="rect">
            <a:avLst/>
          </a:prstGeom>
        </p:spPr>
      </p:pic>
    </p:spTree>
    <p:extLst>
      <p:ext uri="{BB962C8B-B14F-4D97-AF65-F5344CB8AC3E}">
        <p14:creationId xmlns:p14="http://schemas.microsoft.com/office/powerpoint/2010/main" val="3144072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nr11.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1.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770E63E-790E-4870-8889-1933906E7998}"/>
              </a:ext>
            </a:extLst>
          </p:cNvPr>
          <p:cNvSpPr>
            <a:spLocks noGrp="1"/>
          </p:cNvSpPr>
          <p:nvPr>
            <p:ph type="body" sz="quarter" idx="25"/>
          </p:nvPr>
        </p:nvSpPr>
        <p:spPr/>
        <p:txBody>
          <a:bodyPr/>
          <a:lstStyle/>
          <a:p>
            <a:r>
              <a:rPr lang="pl-PL" dirty="0"/>
              <a:t>Algorytm – drzewa decyzyjne</a:t>
            </a:r>
          </a:p>
        </p:txBody>
      </p:sp>
      <p:pic>
        <p:nvPicPr>
          <p:cNvPr id="5" name="Obraz 4">
            <a:extLst>
              <a:ext uri="{FF2B5EF4-FFF2-40B4-BE49-F238E27FC236}">
                <a16:creationId xmlns:a16="http://schemas.microsoft.com/office/drawing/2014/main" id="{1AF7DF56-4C00-4AA9-AC5D-D7C7E4A1A190}"/>
              </a:ext>
            </a:extLst>
          </p:cNvPr>
          <p:cNvPicPr>
            <a:picLocks noChangeAspect="1"/>
          </p:cNvPicPr>
          <p:nvPr/>
        </p:nvPicPr>
        <p:blipFill>
          <a:blip r:embed="rId2"/>
          <a:stretch>
            <a:fillRect/>
          </a:stretch>
        </p:blipFill>
        <p:spPr>
          <a:xfrm>
            <a:off x="581607" y="1503079"/>
            <a:ext cx="2691831" cy="2947555"/>
          </a:xfrm>
          <a:prstGeom prst="rect">
            <a:avLst/>
          </a:prstGeom>
        </p:spPr>
      </p:pic>
      <p:pic>
        <p:nvPicPr>
          <p:cNvPr id="8" name="Obraz 7">
            <a:extLst>
              <a:ext uri="{FF2B5EF4-FFF2-40B4-BE49-F238E27FC236}">
                <a16:creationId xmlns:a16="http://schemas.microsoft.com/office/drawing/2014/main" id="{90ED363C-3745-4DE9-8668-BB15DE2A1E91}"/>
              </a:ext>
            </a:extLst>
          </p:cNvPr>
          <p:cNvPicPr>
            <a:picLocks noChangeAspect="1"/>
          </p:cNvPicPr>
          <p:nvPr/>
        </p:nvPicPr>
        <p:blipFill rotWithShape="1">
          <a:blip r:embed="rId3"/>
          <a:srcRect l="9697" t="30514" r="56288" b="52150"/>
          <a:stretch/>
        </p:blipFill>
        <p:spPr>
          <a:xfrm>
            <a:off x="3893127" y="1745672"/>
            <a:ext cx="4855172" cy="1330037"/>
          </a:xfrm>
          <a:prstGeom prst="rect">
            <a:avLst/>
          </a:prstGeom>
        </p:spPr>
      </p:pic>
    </p:spTree>
    <p:extLst>
      <p:ext uri="{BB962C8B-B14F-4D97-AF65-F5344CB8AC3E}">
        <p14:creationId xmlns:p14="http://schemas.microsoft.com/office/powerpoint/2010/main" val="22319877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7D36E6B-F659-4F94-891F-52141519516D}"/>
              </a:ext>
            </a:extLst>
          </p:cNvPr>
          <p:cNvSpPr>
            <a:spLocks noGrp="1"/>
          </p:cNvSpPr>
          <p:nvPr>
            <p:ph type="body" sz="quarter" idx="25"/>
          </p:nvPr>
        </p:nvSpPr>
        <p:spPr/>
        <p:txBody>
          <a:bodyPr/>
          <a:lstStyle/>
          <a:p>
            <a:r>
              <a:rPr lang="pl-PL" dirty="0"/>
              <a:t>Las losowy</a:t>
            </a:r>
          </a:p>
        </p:txBody>
      </p:sp>
      <p:sp>
        <p:nvSpPr>
          <p:cNvPr id="3" name="Symbol zastępczy tekstu 2">
            <a:extLst>
              <a:ext uri="{FF2B5EF4-FFF2-40B4-BE49-F238E27FC236}">
                <a16:creationId xmlns:a16="http://schemas.microsoft.com/office/drawing/2014/main" id="{E543F08B-85D6-4332-917E-32E1555924E1}"/>
              </a:ext>
            </a:extLst>
          </p:cNvPr>
          <p:cNvSpPr>
            <a:spLocks noGrp="1"/>
          </p:cNvSpPr>
          <p:nvPr>
            <p:ph type="body" sz="quarter" idx="27"/>
          </p:nvPr>
        </p:nvSpPr>
        <p:spPr>
          <a:xfrm>
            <a:off x="457200" y="1209464"/>
            <a:ext cx="8235950" cy="2097378"/>
          </a:xfrm>
        </p:spPr>
        <p:txBody>
          <a:bodyPr/>
          <a:lstStyle/>
          <a:p>
            <a:pPr marL="0" indent="0">
              <a:buNone/>
            </a:pPr>
            <a:r>
              <a:rPr lang="pl-PL" dirty="0"/>
              <a:t>Las losowy (ang. </a:t>
            </a:r>
            <a:r>
              <a:rPr lang="pl-PL" dirty="0" err="1"/>
              <a:t>random</a:t>
            </a:r>
            <a:r>
              <a:rPr lang="pl-PL" dirty="0"/>
              <a:t> </a:t>
            </a:r>
            <a:r>
              <a:rPr lang="pl-PL" dirty="0" err="1"/>
              <a:t>forest</a:t>
            </a:r>
            <a:r>
              <a:rPr lang="pl-PL" dirty="0"/>
              <a:t>) jest pojęciem, które zostało zaproponowane przez Leo </a:t>
            </a:r>
            <a:r>
              <a:rPr lang="pl-PL" dirty="0" err="1"/>
              <a:t>Breimana</a:t>
            </a:r>
            <a:r>
              <a:rPr lang="pl-PL" dirty="0"/>
              <a:t>. Stanowi jeden z najciekawszych oraz najbardziej użytecznych algorytmów uczenia maszynowego. Jest niezwykle popularny w badaniach genetycznych, przewidywaniu aktywności biologicznej cząsteczek czy analizie dokumentów tekstowych – po prostu tam, gdzie mamy do czynienia z dużą liczbą cech.</a:t>
            </a:r>
          </a:p>
        </p:txBody>
      </p:sp>
    </p:spTree>
    <p:extLst>
      <p:ext uri="{BB962C8B-B14F-4D97-AF65-F5344CB8AC3E}">
        <p14:creationId xmlns:p14="http://schemas.microsoft.com/office/powerpoint/2010/main" val="23176685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91A985-DC47-4A78-92E8-01C08F9B591F}"/>
              </a:ext>
            </a:extLst>
          </p:cNvPr>
          <p:cNvSpPr>
            <a:spLocks noGrp="1"/>
          </p:cNvSpPr>
          <p:nvPr>
            <p:ph type="body" sz="quarter" idx="25"/>
          </p:nvPr>
        </p:nvSpPr>
        <p:spPr/>
        <p:txBody>
          <a:bodyPr/>
          <a:lstStyle/>
          <a:p>
            <a:r>
              <a:rPr lang="pl-PL" dirty="0"/>
              <a:t>Algorytm </a:t>
            </a:r>
            <a:r>
              <a:rPr lang="pl-PL" dirty="0" err="1"/>
              <a:t>Random</a:t>
            </a:r>
            <a:r>
              <a:rPr lang="pl-PL" dirty="0"/>
              <a:t> </a:t>
            </a:r>
            <a:r>
              <a:rPr lang="pl-PL" dirty="0" err="1"/>
              <a:t>Forest</a:t>
            </a:r>
            <a:r>
              <a:rPr lang="pl-PL" dirty="0"/>
              <a:t> (Lasy losowe)</a:t>
            </a:r>
          </a:p>
        </p:txBody>
      </p:sp>
      <p:pic>
        <p:nvPicPr>
          <p:cNvPr id="5" name="Obraz 4">
            <a:extLst>
              <a:ext uri="{FF2B5EF4-FFF2-40B4-BE49-F238E27FC236}">
                <a16:creationId xmlns:a16="http://schemas.microsoft.com/office/drawing/2014/main" id="{8A01BE6A-9F48-49E1-BDAB-9D1C83B3F5F7}"/>
              </a:ext>
            </a:extLst>
          </p:cNvPr>
          <p:cNvPicPr>
            <a:picLocks noChangeAspect="1"/>
          </p:cNvPicPr>
          <p:nvPr/>
        </p:nvPicPr>
        <p:blipFill>
          <a:blip r:embed="rId2"/>
          <a:stretch>
            <a:fillRect/>
          </a:stretch>
        </p:blipFill>
        <p:spPr>
          <a:xfrm>
            <a:off x="1172666" y="1482328"/>
            <a:ext cx="5978236" cy="3028973"/>
          </a:xfrm>
          <a:prstGeom prst="rect">
            <a:avLst/>
          </a:prstGeom>
        </p:spPr>
      </p:pic>
    </p:spTree>
    <p:extLst>
      <p:ext uri="{BB962C8B-B14F-4D97-AF65-F5344CB8AC3E}">
        <p14:creationId xmlns:p14="http://schemas.microsoft.com/office/powerpoint/2010/main" val="3829303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337DAE0-723F-4019-8B27-A9AF5EBA2C0F}"/>
              </a:ext>
            </a:extLst>
          </p:cNvPr>
          <p:cNvSpPr>
            <a:spLocks noGrp="1"/>
          </p:cNvSpPr>
          <p:nvPr>
            <p:ph type="body" sz="quarter" idx="25"/>
          </p:nvPr>
        </p:nvSpPr>
        <p:spPr/>
        <p:txBody>
          <a:bodyPr/>
          <a:lstStyle/>
          <a:p>
            <a:r>
              <a:rPr lang="pl-PL" dirty="0"/>
              <a:t>Jak uzyskać drzewa składające się na las losowy?</a:t>
            </a:r>
          </a:p>
        </p:txBody>
      </p:sp>
      <p:sp>
        <p:nvSpPr>
          <p:cNvPr id="3" name="Symbol zastępczy tekstu 2">
            <a:extLst>
              <a:ext uri="{FF2B5EF4-FFF2-40B4-BE49-F238E27FC236}">
                <a16:creationId xmlns:a16="http://schemas.microsoft.com/office/drawing/2014/main" id="{DC6E6830-6D1E-4FCC-A0BD-8D8F441BFA25}"/>
              </a:ext>
            </a:extLst>
          </p:cNvPr>
          <p:cNvSpPr>
            <a:spLocks noGrp="1"/>
          </p:cNvSpPr>
          <p:nvPr>
            <p:ph type="body" sz="quarter" idx="27"/>
          </p:nvPr>
        </p:nvSpPr>
        <p:spPr/>
        <p:txBody>
          <a:bodyPr/>
          <a:lstStyle/>
          <a:p>
            <a:endParaRPr lang="pl-PL" dirty="0"/>
          </a:p>
          <a:p>
            <a:r>
              <a:rPr lang="pl-PL" dirty="0"/>
              <a:t>Pierwszym krokiem jest losowanie ze zwracaniem podzbioru danych (przypadków) z dostępnej próby uczącej.</a:t>
            </a:r>
          </a:p>
          <a:p>
            <a:r>
              <a:rPr lang="pl-PL" dirty="0"/>
              <a:t>Następnie, powinniśmy stworzyć drzewo dla wylosowanego wcześniej podzbioru. W tym punkcie trzeba sprawdzić, czy dzielony zbiór jest jednorodny oraz czy nie jest zbyt mały, by go podzielić. Należy wylosować pewną liczbę zmiennych objaśniających oraz znaleźć najlepszy podział z wykorzystaniem wylosowanego podzbioru zmiennych. Zbiór ten później dzielimy na dwie części.</a:t>
            </a:r>
          </a:p>
          <a:p>
            <a:r>
              <a:rPr lang="pl-PL" dirty="0"/>
              <a:t>Jeżeli liczba drzew osiągnie zadane maksimum lub błąd w próbie testowej przestanie maleć, należy zakończyć uczenie. W przeciwnym przypadku, należy wrócić do pierwszego kroku. W ogólności: drzewa "głosują" nad rozwiązaniem, wybór następuje zwykłą większością głosów.</a:t>
            </a:r>
          </a:p>
          <a:p>
            <a:endParaRPr lang="pl-PL" dirty="0"/>
          </a:p>
        </p:txBody>
      </p:sp>
    </p:spTree>
    <p:extLst>
      <p:ext uri="{BB962C8B-B14F-4D97-AF65-F5344CB8AC3E}">
        <p14:creationId xmlns:p14="http://schemas.microsoft.com/office/powerpoint/2010/main" val="2633361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2DB98E8-5779-4A20-8244-076205C8FFBD}"/>
              </a:ext>
            </a:extLst>
          </p:cNvPr>
          <p:cNvSpPr>
            <a:spLocks noGrp="1"/>
          </p:cNvSpPr>
          <p:nvPr>
            <p:ph type="body" sz="quarter" idx="25"/>
          </p:nvPr>
        </p:nvSpPr>
        <p:spPr/>
        <p:txBody>
          <a:bodyPr/>
          <a:lstStyle/>
          <a:p>
            <a:r>
              <a:rPr lang="pl-PL" dirty="0"/>
              <a:t>Zalety lasu losowego</a:t>
            </a:r>
          </a:p>
        </p:txBody>
      </p:sp>
      <p:sp>
        <p:nvSpPr>
          <p:cNvPr id="3" name="Symbol zastępczy tekstu 2">
            <a:extLst>
              <a:ext uri="{FF2B5EF4-FFF2-40B4-BE49-F238E27FC236}">
                <a16:creationId xmlns:a16="http://schemas.microsoft.com/office/drawing/2014/main" id="{AF694186-31FB-4D3D-BCAA-DA16CE9E9C42}"/>
              </a:ext>
            </a:extLst>
          </p:cNvPr>
          <p:cNvSpPr>
            <a:spLocks noGrp="1"/>
          </p:cNvSpPr>
          <p:nvPr>
            <p:ph type="body" sz="quarter" idx="27"/>
          </p:nvPr>
        </p:nvSpPr>
        <p:spPr/>
        <p:txBody>
          <a:bodyPr/>
          <a:lstStyle/>
          <a:p>
            <a:r>
              <a:rPr lang="pl-PL" dirty="0"/>
              <a:t>Odporność na różnorodne problemy związane z danymi. Mamy tutaj na myśli brak danych, zmienne objaśniające bez znaczenia, dużą liczbę zmiennych objaśniających czy wartości odstające.</a:t>
            </a:r>
          </a:p>
          <a:p>
            <a:r>
              <a:rPr lang="pl-PL" dirty="0"/>
              <a:t>Możliwość dokładniejszego odtworzenia złożonych zależności niż byłyby to w stanie zrobić drzewa decyzyjne. Warto tutaj wspomnieć, że siła predykcyjna lasu losowego jest zazwyczaj nieco mniejsza, ale wciąż porównywalna z sieciami neuronowymi.</a:t>
            </a:r>
          </a:p>
          <a:p>
            <a:r>
              <a:rPr lang="pl-PL" dirty="0"/>
              <a:t>Odporność na przeuczenie.</a:t>
            </a:r>
          </a:p>
          <a:p>
            <a:r>
              <a:rPr lang="pl-PL" dirty="0"/>
              <a:t>Stabilność.</a:t>
            </a:r>
          </a:p>
          <a:p>
            <a:r>
              <a:rPr lang="pl-PL" dirty="0"/>
              <a:t>Możliwość interakcji pomiędzy zmiennymi.</a:t>
            </a:r>
          </a:p>
          <a:p>
            <a:r>
              <a:rPr lang="pl-PL" dirty="0"/>
              <a:t>Możliwość określenia różnych kosztów błędnych klasyfikacji.</a:t>
            </a:r>
          </a:p>
          <a:p>
            <a:endParaRPr lang="pl-PL" dirty="0"/>
          </a:p>
        </p:txBody>
      </p:sp>
    </p:spTree>
    <p:extLst>
      <p:ext uri="{BB962C8B-B14F-4D97-AF65-F5344CB8AC3E}">
        <p14:creationId xmlns:p14="http://schemas.microsoft.com/office/powerpoint/2010/main" val="8523974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2F6C429-644E-4034-96DA-DD0B603714D5}"/>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8D81E5F7-45E1-4C4E-8B5C-B75DC991AD3E}"/>
              </a:ext>
            </a:extLst>
          </p:cNvPr>
          <p:cNvSpPr>
            <a:spLocks noGrp="1"/>
          </p:cNvSpPr>
          <p:nvPr>
            <p:ph type="body" sz="quarter" idx="27"/>
          </p:nvPr>
        </p:nvSpPr>
        <p:spPr>
          <a:xfrm>
            <a:off x="457200" y="1546505"/>
            <a:ext cx="8235950" cy="2291342"/>
          </a:xfrm>
        </p:spPr>
        <p:txBody>
          <a:bodyPr/>
          <a:lstStyle/>
          <a:p>
            <a:pPr marL="0" indent="0">
              <a:buNone/>
            </a:pPr>
            <a:r>
              <a:rPr lang="pl-PL" dirty="0"/>
              <a:t>Lasy losowe są niejako uogólnieniem idei drzew decyzyjnych oraz zaliczane są do tzw. procedur agregujących. Ich działanie polega na klasyfikacji za pomocą grupy drzew decyzyjnych a końcowe decyzje podejmowane są w wyniku głosowania większościowego nad klasami wskazanymi przez poszczególne drzewa decyzyjne. Minusem lasów losowych może być fakt, że czasami się przeuczają (mamy wówczas do czynienia z danymi zaszumionymi).</a:t>
            </a:r>
          </a:p>
        </p:txBody>
      </p:sp>
    </p:spTree>
    <p:extLst>
      <p:ext uri="{BB962C8B-B14F-4D97-AF65-F5344CB8AC3E}">
        <p14:creationId xmlns:p14="http://schemas.microsoft.com/office/powerpoint/2010/main" val="17991172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7235D06-D697-4572-85B3-7C93BA8E5BD5}"/>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FA2F2987-8A52-4153-B090-F6FE07422406}"/>
              </a:ext>
            </a:extLst>
          </p:cNvPr>
          <p:cNvSpPr txBox="1"/>
          <p:nvPr/>
        </p:nvSpPr>
        <p:spPr>
          <a:xfrm>
            <a:off x="2057399" y="1953491"/>
            <a:ext cx="5133109" cy="879764"/>
          </a:xfrm>
          <a:prstGeom prst="rect">
            <a:avLst/>
          </a:prstGeom>
        </p:spPr>
        <p:txBody>
          <a:bodyPr vert="horz" wrap="square" lIns="91440" tIns="45720" rIns="91440" bIns="45720" rtlCol="0">
            <a:normAutofit fontScale="92500"/>
          </a:bodyPr>
          <a:lstStyle/>
          <a:p>
            <a:r>
              <a:rPr lang="pl-PL" sz="4800" dirty="0"/>
              <a:t>SIEĆ KOHONENA</a:t>
            </a:r>
          </a:p>
        </p:txBody>
      </p:sp>
    </p:spTree>
    <p:extLst>
      <p:ext uri="{BB962C8B-B14F-4D97-AF65-F5344CB8AC3E}">
        <p14:creationId xmlns:p14="http://schemas.microsoft.com/office/powerpoint/2010/main" val="31418112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B1F62C-DF1A-4B1A-9DA2-8FB733A19829}"/>
              </a:ext>
            </a:extLst>
          </p:cNvPr>
          <p:cNvSpPr>
            <a:spLocks noGrp="1"/>
          </p:cNvSpPr>
          <p:nvPr>
            <p:ph type="body" sz="quarter" idx="25"/>
          </p:nvPr>
        </p:nvSpPr>
        <p:spPr/>
        <p:txBody>
          <a:bodyPr/>
          <a:lstStyle/>
          <a:p>
            <a:r>
              <a:rPr lang="pl-PL" dirty="0"/>
              <a:t>Sieć </a:t>
            </a:r>
            <a:r>
              <a:rPr lang="pl-PL" dirty="0" err="1"/>
              <a:t>Kohonena</a:t>
            </a:r>
            <a:endParaRPr lang="pl-PL" dirty="0"/>
          </a:p>
        </p:txBody>
      </p:sp>
      <p:sp>
        <p:nvSpPr>
          <p:cNvPr id="3" name="Symbol zastępczy tekstu 2">
            <a:extLst>
              <a:ext uri="{FF2B5EF4-FFF2-40B4-BE49-F238E27FC236}">
                <a16:creationId xmlns:a16="http://schemas.microsoft.com/office/drawing/2014/main" id="{924767D1-0B73-4A8B-AB02-9561661DEDB4}"/>
              </a:ext>
            </a:extLst>
          </p:cNvPr>
          <p:cNvSpPr>
            <a:spLocks noGrp="1"/>
          </p:cNvSpPr>
          <p:nvPr>
            <p:ph type="body" sz="quarter" idx="27"/>
          </p:nvPr>
        </p:nvSpPr>
        <p:spPr/>
        <p:txBody>
          <a:bodyPr/>
          <a:lstStyle/>
          <a:p>
            <a:pPr marL="0" indent="0">
              <a:buNone/>
            </a:pPr>
            <a:r>
              <a:rPr lang="pl-PL" dirty="0"/>
              <a:t>Sieć </a:t>
            </a:r>
            <a:r>
              <a:rPr lang="pl-PL" dirty="0" err="1"/>
              <a:t>Kohonena</a:t>
            </a:r>
            <a:r>
              <a:rPr lang="pl-PL" dirty="0"/>
              <a:t> (sieć neuronowa </a:t>
            </a:r>
            <a:r>
              <a:rPr lang="pl-PL" dirty="0" err="1"/>
              <a:t>Kohonena</a:t>
            </a:r>
            <a:r>
              <a:rPr lang="pl-PL" dirty="0"/>
              <a:t>) – </a:t>
            </a:r>
          </a:p>
          <a:p>
            <a:pPr marL="0" indent="0">
              <a:buNone/>
            </a:pPr>
            <a:r>
              <a:rPr lang="pl-PL" dirty="0"/>
              <a:t>najbardziej znana i najczęściej stosowana sieć samoucząca się, realizująca zasadę samoorganizacji (SOM). </a:t>
            </a:r>
          </a:p>
          <a:p>
            <a:pPr marL="0" indent="0">
              <a:buNone/>
            </a:pPr>
            <a:r>
              <a:rPr lang="pl-PL" dirty="0"/>
              <a:t>Jest to także najbardziej znany przykład sieci konkurencyjnej wykorzystującej koncepcję sąsiedztwa. W wyniku uczenia tej sieci powstaje mapa topologiczna, której aprioryczna interpretacja jest niemożliwa (bo sieć uczy się bez nauczyciela i użytkownik nie ma kontroli nad tym, co sieć robi). </a:t>
            </a:r>
          </a:p>
          <a:p>
            <a:pPr marL="0" indent="0">
              <a:buNone/>
            </a:pPr>
            <a:r>
              <a:rPr lang="pl-PL" dirty="0"/>
              <a:t>Jednak po uczeniu można zwykle ustalić, jakie znaczenie mają poszczególne rejony tej mapy (tworzonej przez sygnały wyjściowe pochodzące z warstwy topologicznej) na podstawie analizy konkretnych przykładów danych wejściowych</a:t>
            </a:r>
          </a:p>
        </p:txBody>
      </p:sp>
    </p:spTree>
    <p:extLst>
      <p:ext uri="{BB962C8B-B14F-4D97-AF65-F5344CB8AC3E}">
        <p14:creationId xmlns:p14="http://schemas.microsoft.com/office/powerpoint/2010/main" val="2986399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2359AF5-AE7F-4821-AFF8-23056A65FE2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DC64E5D-679C-4B05-8DD8-E2F6C66C8538}"/>
              </a:ext>
            </a:extLst>
          </p:cNvPr>
          <p:cNvPicPr>
            <a:picLocks noChangeAspect="1"/>
          </p:cNvPicPr>
          <p:nvPr/>
        </p:nvPicPr>
        <p:blipFill>
          <a:blip r:embed="rId2"/>
          <a:stretch>
            <a:fillRect/>
          </a:stretch>
        </p:blipFill>
        <p:spPr>
          <a:xfrm>
            <a:off x="654201" y="1004842"/>
            <a:ext cx="2971800" cy="2533650"/>
          </a:xfrm>
          <a:prstGeom prst="rect">
            <a:avLst/>
          </a:prstGeom>
        </p:spPr>
      </p:pic>
      <p:pic>
        <p:nvPicPr>
          <p:cNvPr id="1026" name="Picture 2" descr="Slajd 1">
            <a:extLst>
              <a:ext uri="{FF2B5EF4-FFF2-40B4-BE49-F238E27FC236}">
                <a16:creationId xmlns:a16="http://schemas.microsoft.com/office/drawing/2014/main" id="{B4AC00E0-4681-4FBE-8B50-55718D11C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348" y="1004842"/>
            <a:ext cx="3998179" cy="2376924"/>
          </a:xfrm>
          <a:prstGeom prst="rect">
            <a:avLst/>
          </a:prstGeom>
          <a:noFill/>
          <a:extLst>
            <a:ext uri="{909E8E84-426E-40DD-AFC4-6F175D3DCCD1}">
              <a14:hiddenFill xmlns:a14="http://schemas.microsoft.com/office/drawing/2010/main">
                <a:solidFill>
                  <a:srgbClr val="FFFFFF"/>
                </a:solidFill>
              </a14:hiddenFill>
            </a:ext>
          </a:extLst>
        </p:spPr>
      </p:pic>
      <p:sp>
        <p:nvSpPr>
          <p:cNvPr id="8" name="pole tekstowe 7">
            <a:extLst>
              <a:ext uri="{FF2B5EF4-FFF2-40B4-BE49-F238E27FC236}">
                <a16:creationId xmlns:a16="http://schemas.microsoft.com/office/drawing/2014/main" id="{EDE76DCE-374C-41D9-B081-056F9073B971}"/>
              </a:ext>
            </a:extLst>
          </p:cNvPr>
          <p:cNvSpPr txBox="1"/>
          <p:nvPr/>
        </p:nvSpPr>
        <p:spPr>
          <a:xfrm>
            <a:off x="457200" y="3815492"/>
            <a:ext cx="8935570" cy="646331"/>
          </a:xfrm>
          <a:prstGeom prst="rect">
            <a:avLst/>
          </a:prstGeom>
          <a:noFill/>
        </p:spPr>
        <p:txBody>
          <a:bodyPr wrap="square">
            <a:spAutoFit/>
          </a:bodyPr>
          <a:lstStyle/>
          <a:p>
            <a:pPr marL="0" indent="0">
              <a:buNone/>
            </a:pPr>
            <a:r>
              <a:rPr lang="pl-PL" dirty="0"/>
              <a:t>SOM  jest skrótem od </a:t>
            </a:r>
            <a:r>
              <a:rPr lang="pl-PL" dirty="0" err="1"/>
              <a:t>Self</a:t>
            </a:r>
            <a:r>
              <a:rPr lang="pl-PL" dirty="0"/>
              <a:t> </a:t>
            </a:r>
            <a:r>
              <a:rPr lang="pl-PL" dirty="0" err="1"/>
              <a:t>Organizing</a:t>
            </a:r>
            <a:r>
              <a:rPr lang="pl-PL" dirty="0"/>
              <a:t> </a:t>
            </a:r>
            <a:r>
              <a:rPr lang="pl-PL" dirty="0" err="1"/>
              <a:t>Maps</a:t>
            </a:r>
            <a:r>
              <a:rPr lang="pl-PL" dirty="0"/>
              <a:t>, czyli Samoorganizujące się mapy.</a:t>
            </a:r>
          </a:p>
          <a:p>
            <a:pPr marL="0" indent="0">
              <a:buNone/>
            </a:pPr>
            <a:r>
              <a:rPr lang="pl-PL" dirty="0"/>
              <a:t>Podstawy teoretyczne stworzył fiński profesor </a:t>
            </a:r>
            <a:r>
              <a:rPr lang="pl-PL" dirty="0" err="1"/>
              <a:t>Teuvo</a:t>
            </a:r>
            <a:r>
              <a:rPr lang="pl-PL" dirty="0"/>
              <a:t> </a:t>
            </a:r>
            <a:r>
              <a:rPr lang="pl-PL" dirty="0" err="1"/>
              <a:t>Kohonen</a:t>
            </a:r>
            <a:r>
              <a:rPr lang="pl-PL" dirty="0"/>
              <a:t> w 1982 r.</a:t>
            </a:r>
          </a:p>
        </p:txBody>
      </p:sp>
    </p:spTree>
    <p:extLst>
      <p:ext uri="{BB962C8B-B14F-4D97-AF65-F5344CB8AC3E}">
        <p14:creationId xmlns:p14="http://schemas.microsoft.com/office/powerpoint/2010/main" val="1280422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9429CB3-BF16-4CED-B2DE-4060361FF09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C6419B7B-F4CE-4D47-B738-6959AED2B85F}"/>
              </a:ext>
            </a:extLst>
          </p:cNvPr>
          <p:cNvSpPr>
            <a:spLocks noGrp="1"/>
          </p:cNvSpPr>
          <p:nvPr>
            <p:ph type="body" sz="quarter" idx="27"/>
          </p:nvPr>
        </p:nvSpPr>
        <p:spPr/>
        <p:txBody>
          <a:bodyPr/>
          <a:lstStyle/>
          <a:p>
            <a:pPr marL="0" indent="0">
              <a:buNone/>
            </a:pPr>
            <a:r>
              <a:rPr lang="pl-PL" dirty="0"/>
              <a:t>Celem tych sieci jest klasyfikowanie wielowymiarowych danych</a:t>
            </a:r>
          </a:p>
          <a:p>
            <a:pPr marL="0" indent="0">
              <a:buNone/>
            </a:pPr>
            <a:r>
              <a:rPr lang="pl-PL" dirty="0"/>
              <a:t>wejściowych - obiektów opisanych dużą ilością parametrów – w taki</a:t>
            </a:r>
          </a:p>
          <a:p>
            <a:pPr marL="0" indent="0">
              <a:buNone/>
            </a:pPr>
            <a:r>
              <a:rPr lang="pl-PL" dirty="0"/>
              <a:t>sposób, by przedstawić reprezentację tych danych w mniejszej ilości</a:t>
            </a:r>
          </a:p>
          <a:p>
            <a:pPr marL="0" indent="0">
              <a:buNone/>
            </a:pPr>
            <a:r>
              <a:rPr lang="pl-PL" dirty="0"/>
              <a:t>wymiarów, przeważnie dwóch, przy możliwie jak najwierniejszym</a:t>
            </a:r>
          </a:p>
          <a:p>
            <a:pPr marL="0" indent="0">
              <a:buNone/>
            </a:pPr>
            <a:r>
              <a:rPr lang="pl-PL" dirty="0"/>
              <a:t>odwzorowaniu struktury wewnętrznej wektora wejściowego. Dzięki</a:t>
            </a:r>
          </a:p>
          <a:p>
            <a:pPr marL="0" indent="0">
              <a:buNone/>
            </a:pPr>
            <a:r>
              <a:rPr lang="pl-PL" dirty="0"/>
              <a:t>temu sieci te przydatne są przy wizualizacjach skomplikowanych</a:t>
            </a:r>
          </a:p>
          <a:p>
            <a:pPr marL="0" indent="0">
              <a:buNone/>
            </a:pPr>
            <a:r>
              <a:rPr lang="pl-PL" dirty="0"/>
              <a:t>struktur, a przetworzone przez nie dane mogą stanowić podstawę do</a:t>
            </a:r>
          </a:p>
          <a:p>
            <a:pPr marL="0" indent="0">
              <a:buNone/>
            </a:pPr>
            <a:r>
              <a:rPr lang="pl-PL" dirty="0"/>
              <a:t>diagramów wyświetlanych na ekranie, jak również znajdują</a:t>
            </a:r>
          </a:p>
          <a:p>
            <a:pPr marL="0" indent="0">
              <a:buNone/>
            </a:pPr>
            <a:r>
              <a:rPr lang="pl-PL" dirty="0"/>
              <a:t>zastosowanie wszędzie tam, gdzie istotna jest redukcja rozmiarów</a:t>
            </a:r>
          </a:p>
          <a:p>
            <a:pPr marL="0" indent="0">
              <a:buNone/>
            </a:pPr>
            <a:r>
              <a:rPr lang="pl-PL" dirty="0"/>
              <a:t>danych wejściowych, ze względu na zdolność kompresji</a:t>
            </a:r>
          </a:p>
          <a:p>
            <a:pPr marL="0" indent="0">
              <a:buNone/>
            </a:pPr>
            <a:r>
              <a:rPr lang="pl-PL" dirty="0"/>
              <a:t>samoorganizującej sieci </a:t>
            </a:r>
            <a:r>
              <a:rPr lang="pl-PL" dirty="0" err="1"/>
              <a:t>Kohonena</a:t>
            </a:r>
            <a:r>
              <a:rPr lang="pl-PL" dirty="0"/>
              <a:t>.</a:t>
            </a:r>
          </a:p>
        </p:txBody>
      </p:sp>
    </p:spTree>
    <p:extLst>
      <p:ext uri="{BB962C8B-B14F-4D97-AF65-F5344CB8AC3E}">
        <p14:creationId xmlns:p14="http://schemas.microsoft.com/office/powerpoint/2010/main" val="460332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A10C0D-221C-495E-ABF9-4096550B9A7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0B9F1315-32F6-4648-9809-D8F7BD4810AA}"/>
              </a:ext>
            </a:extLst>
          </p:cNvPr>
          <p:cNvSpPr>
            <a:spLocks noGrp="1"/>
          </p:cNvSpPr>
          <p:nvPr>
            <p:ph type="body" sz="quarter" idx="27"/>
          </p:nvPr>
        </p:nvSpPr>
        <p:spPr>
          <a:xfrm>
            <a:off x="309282" y="853640"/>
            <a:ext cx="8686800" cy="3913622"/>
          </a:xfrm>
        </p:spPr>
        <p:txBody>
          <a:bodyPr/>
          <a:lstStyle/>
          <a:p>
            <a:pPr marL="0" indent="0">
              <a:buNone/>
            </a:pPr>
            <a:r>
              <a:rPr lang="pl-PL" dirty="0"/>
              <a:t>SOM jest siecią uczącą się bez nadzoru</a:t>
            </a:r>
          </a:p>
          <a:p>
            <a:pPr marL="0" indent="0">
              <a:buNone/>
            </a:pPr>
            <a:r>
              <a:rPr lang="pl-PL" dirty="0"/>
              <a:t>Sieci uczące się bez nauczyciela w trakcie uczenia opierają się wyłącznie</a:t>
            </a:r>
          </a:p>
          <a:p>
            <a:pPr marL="0" indent="0">
              <a:buNone/>
            </a:pPr>
            <a:r>
              <a:rPr lang="pl-PL" dirty="0"/>
              <a:t>na obserwacji danych wejściowych, nikt im natomiast nie mówi, co z tych</a:t>
            </a:r>
          </a:p>
          <a:p>
            <a:pPr marL="0" indent="0">
              <a:buNone/>
            </a:pPr>
            <a:r>
              <a:rPr lang="pl-PL" dirty="0"/>
              <a:t>danych wejściowych powinno wynikać to sieci muszą wykryć i ustalić same.</a:t>
            </a:r>
          </a:p>
          <a:p>
            <a:pPr marL="0" indent="0">
              <a:buNone/>
            </a:pPr>
            <a:r>
              <a:rPr lang="pl-PL" dirty="0"/>
              <a:t>Sieć </a:t>
            </a:r>
            <a:r>
              <a:rPr lang="pl-PL" dirty="0" err="1"/>
              <a:t>Kohonena</a:t>
            </a:r>
            <a:r>
              <a:rPr lang="pl-PL" dirty="0"/>
              <a:t> uczy się całkiem sama, wyłącznie obserwując przesyłane do</a:t>
            </a:r>
          </a:p>
          <a:p>
            <a:pPr marL="0" indent="0">
              <a:buNone/>
            </a:pPr>
            <a:r>
              <a:rPr lang="pl-PL" dirty="0"/>
              <a:t>niej dane, których wewnętrzna struktura i ukryta w tej strukturze nieznana</a:t>
            </a:r>
          </a:p>
          <a:p>
            <a:pPr marL="0" indent="0">
              <a:buNone/>
            </a:pPr>
            <a:r>
              <a:rPr lang="pl-PL" dirty="0"/>
              <a:t>logika będą decydować o końcowym obrazie klasyfikacji i o ostatecznym</a:t>
            </a:r>
          </a:p>
          <a:p>
            <a:pPr marL="0" indent="0">
              <a:buNone/>
            </a:pPr>
            <a:r>
              <a:rPr lang="pl-PL" dirty="0"/>
              <a:t>działaniu sieci. Można założyć, że w sieci </a:t>
            </a:r>
            <a:r>
              <a:rPr lang="pl-PL" dirty="0" err="1"/>
              <a:t>Kohonena</a:t>
            </a:r>
            <a:r>
              <a:rPr lang="pl-PL" dirty="0"/>
              <a:t> poszczególne neurony</a:t>
            </a:r>
          </a:p>
          <a:p>
            <a:pPr marL="0" indent="0">
              <a:buNone/>
            </a:pPr>
            <a:r>
              <a:rPr lang="pl-PL" dirty="0"/>
              <a:t>będą identyfikowały i rozpoznawały poszczególne skupienia danych. Przez</a:t>
            </a:r>
          </a:p>
          <a:p>
            <a:pPr marL="0" indent="0">
              <a:buNone/>
            </a:pPr>
            <a:r>
              <a:rPr lang="pl-PL" dirty="0"/>
              <a:t>skupienie danych rozumieć tu będziemy grupę danych: dane należące do</a:t>
            </a:r>
          </a:p>
          <a:p>
            <a:pPr marL="0" indent="0">
              <a:buNone/>
            </a:pPr>
            <a:r>
              <a:rPr lang="pl-PL" dirty="0"/>
              <a:t>skupienia są między sobą w jakimś stopniu podobne, natomiast dane</a:t>
            </a:r>
          </a:p>
          <a:p>
            <a:pPr marL="0" indent="0">
              <a:buNone/>
            </a:pPr>
            <a:r>
              <a:rPr lang="pl-PL" dirty="0"/>
              <a:t>należące do różnych skupień różnią się pomiędzy sobą.</a:t>
            </a:r>
          </a:p>
        </p:txBody>
      </p:sp>
    </p:spTree>
    <p:extLst>
      <p:ext uri="{BB962C8B-B14F-4D97-AF65-F5344CB8AC3E}">
        <p14:creationId xmlns:p14="http://schemas.microsoft.com/office/powerpoint/2010/main" val="29516801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CA64D2-91F7-4B50-BD63-404F2E5F96A3}"/>
              </a:ext>
            </a:extLst>
          </p:cNvPr>
          <p:cNvSpPr>
            <a:spLocks noGrp="1"/>
          </p:cNvSpPr>
          <p:nvPr>
            <p:ph type="body" sz="quarter" idx="25"/>
          </p:nvPr>
        </p:nvSpPr>
        <p:spPr/>
        <p:txBody>
          <a:bodyPr/>
          <a:lstStyle/>
          <a:p>
            <a:r>
              <a:rPr lang="pl-PL" dirty="0"/>
              <a:t>Struktura</a:t>
            </a:r>
          </a:p>
        </p:txBody>
      </p:sp>
      <p:sp>
        <p:nvSpPr>
          <p:cNvPr id="3" name="Symbol zastępczy tekstu 2">
            <a:extLst>
              <a:ext uri="{FF2B5EF4-FFF2-40B4-BE49-F238E27FC236}">
                <a16:creationId xmlns:a16="http://schemas.microsoft.com/office/drawing/2014/main" id="{5DFB65C9-ADDA-436F-810D-9A4ECBE8BB81}"/>
              </a:ext>
            </a:extLst>
          </p:cNvPr>
          <p:cNvSpPr>
            <a:spLocks noGrp="1"/>
          </p:cNvSpPr>
          <p:nvPr>
            <p:ph type="body" sz="quarter" idx="27"/>
          </p:nvPr>
        </p:nvSpPr>
        <p:spPr/>
        <p:txBody>
          <a:bodyPr/>
          <a:lstStyle/>
          <a:p>
            <a:pPr marL="0" indent="0">
              <a:buNone/>
            </a:pPr>
            <a:endParaRPr lang="pl-PL" dirty="0"/>
          </a:p>
          <a:p>
            <a:pPr marL="0" indent="0">
              <a:buNone/>
            </a:pPr>
            <a:r>
              <a:rPr lang="pl-PL" dirty="0"/>
              <a:t>Struktura SOM:</a:t>
            </a:r>
          </a:p>
          <a:p>
            <a:pPr marL="0" indent="0">
              <a:buNone/>
            </a:pPr>
            <a:r>
              <a:rPr lang="pl-PL" dirty="0"/>
              <a:t>- sieć składa się z dwóch warstw</a:t>
            </a:r>
          </a:p>
          <a:p>
            <a:pPr marL="400050" lvl="1" indent="0">
              <a:buNone/>
            </a:pPr>
            <a:r>
              <a:rPr lang="pl-PL" dirty="0"/>
              <a:t>1. warstwa wejściowa – wektory wejściowe</a:t>
            </a:r>
          </a:p>
          <a:p>
            <a:pPr marL="400050" lvl="1" indent="0">
              <a:buNone/>
            </a:pPr>
            <a:r>
              <a:rPr lang="pl-PL" dirty="0"/>
              <a:t>2. warstwa wyjściowa – mapa topologiczna</a:t>
            </a:r>
          </a:p>
          <a:p>
            <a:pPr marL="0" indent="0">
              <a:buNone/>
            </a:pPr>
            <a:r>
              <a:rPr lang="pl-PL" dirty="0"/>
              <a:t>- sieć jest zwykle jednokierunkowa,</a:t>
            </a:r>
          </a:p>
          <a:p>
            <a:pPr marL="0" indent="0">
              <a:buNone/>
            </a:pPr>
            <a:r>
              <a:rPr lang="pl-PL" dirty="0"/>
              <a:t>- każdy neuron jest połączony ze wszystkimi składowymi N-wymiarowego</a:t>
            </a:r>
          </a:p>
          <a:p>
            <a:pPr marL="0" indent="0">
              <a:buNone/>
            </a:pPr>
            <a:r>
              <a:rPr lang="pl-PL" dirty="0"/>
              <a:t>wektora wejściowego x.</a:t>
            </a:r>
          </a:p>
          <a:p>
            <a:pPr marL="0" indent="0">
              <a:buNone/>
            </a:pPr>
            <a:r>
              <a:rPr lang="pl-PL" dirty="0"/>
              <a:t>- wagi połączeń neuronów tworzą wektor </a:t>
            </a:r>
            <a:r>
              <a:rPr lang="pl-PL" dirty="0" err="1"/>
              <a:t>w</a:t>
            </a:r>
            <a:r>
              <a:rPr lang="pl-PL" baseline="-25000" dirty="0" err="1"/>
              <a:t>i</a:t>
            </a:r>
            <a:r>
              <a:rPr lang="pl-PL" dirty="0"/>
              <a:t>=[w</a:t>
            </a:r>
            <a:r>
              <a:rPr lang="pl-PL" baseline="-25000" dirty="0"/>
              <a:t>1i</a:t>
            </a:r>
            <a:r>
              <a:rPr lang="pl-PL" dirty="0"/>
              <a:t>, w</a:t>
            </a:r>
            <a:r>
              <a:rPr lang="pl-PL" baseline="-25000" dirty="0"/>
              <a:t>i2</a:t>
            </a:r>
            <a:r>
              <a:rPr lang="pl-PL" dirty="0"/>
              <a:t>, ..., w</a:t>
            </a:r>
            <a:r>
              <a:rPr lang="pl-PL" baseline="-25000" dirty="0"/>
              <a:t>in</a:t>
            </a:r>
            <a:r>
              <a:rPr lang="pl-PL" dirty="0"/>
              <a:t>]</a:t>
            </a:r>
            <a:r>
              <a:rPr lang="pl-PL" baseline="30000" dirty="0"/>
              <a:t>T</a:t>
            </a:r>
            <a:r>
              <a:rPr lang="pl-PL" dirty="0"/>
              <a:t>.</a:t>
            </a:r>
          </a:p>
        </p:txBody>
      </p:sp>
    </p:spTree>
    <p:extLst>
      <p:ext uri="{BB962C8B-B14F-4D97-AF65-F5344CB8AC3E}">
        <p14:creationId xmlns:p14="http://schemas.microsoft.com/office/powerpoint/2010/main" val="734047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96309A-DD6D-4961-9B83-7CF10C74E5B8}"/>
              </a:ext>
            </a:extLst>
          </p:cNvPr>
          <p:cNvSpPr>
            <a:spLocks noGrp="1"/>
          </p:cNvSpPr>
          <p:nvPr>
            <p:ph type="body" sz="quarter" idx="25"/>
          </p:nvPr>
        </p:nvSpPr>
        <p:spPr/>
        <p:txBody>
          <a:bodyPr/>
          <a:lstStyle/>
          <a:p>
            <a:r>
              <a:rPr lang="pl-PL" dirty="0" err="1"/>
              <a:t>Konwolucyjne</a:t>
            </a:r>
            <a:r>
              <a:rPr lang="pl-PL" dirty="0"/>
              <a:t> sieci neuronowe </a:t>
            </a:r>
          </a:p>
        </p:txBody>
      </p:sp>
      <p:sp>
        <p:nvSpPr>
          <p:cNvPr id="3" name="Symbol zastępczy tekstu 2">
            <a:extLst>
              <a:ext uri="{FF2B5EF4-FFF2-40B4-BE49-F238E27FC236}">
                <a16:creationId xmlns:a16="http://schemas.microsoft.com/office/drawing/2014/main" id="{83F65E68-554E-463B-8970-BBFCF11267E3}"/>
              </a:ext>
            </a:extLst>
          </p:cNvPr>
          <p:cNvSpPr>
            <a:spLocks noGrp="1"/>
          </p:cNvSpPr>
          <p:nvPr>
            <p:ph type="body" sz="quarter" idx="27"/>
          </p:nvPr>
        </p:nvSpPr>
        <p:spPr/>
        <p:txBody>
          <a:bodyPr/>
          <a:lstStyle/>
          <a:p>
            <a:pPr marL="0" indent="0">
              <a:buNone/>
            </a:pPr>
            <a:r>
              <a:rPr lang="pl-PL" dirty="0"/>
              <a:t>Aby przybliżyć zagadnienie </a:t>
            </a:r>
            <a:r>
              <a:rPr lang="pl-PL" dirty="0" err="1"/>
              <a:t>konwolucyjnych</a:t>
            </a:r>
            <a:r>
              <a:rPr lang="pl-PL" dirty="0"/>
              <a:t> sieci neuronowych, skoncentrujemy się na ich najczęstszym zastosowaniu, czyli przetwarzaniu obrazu. CNN to algorytm, który może pobrać obraz wejściowy i sklasyfikować go wedle predefiniowanych kategorii (np. rasy psa). Jest to możliwe dzięki przypisaniu wag różnym kształtom, strukturom, obiektom.</a:t>
            </a:r>
          </a:p>
          <a:p>
            <a:pPr marL="0" indent="0">
              <a:buNone/>
            </a:pPr>
            <a:endParaRPr lang="pl-PL" dirty="0"/>
          </a:p>
          <a:p>
            <a:pPr marL="0" indent="0">
              <a:buNone/>
            </a:pPr>
            <a:r>
              <a:rPr lang="pl-PL" dirty="0"/>
              <a:t>Sieci </a:t>
            </a:r>
            <a:r>
              <a:rPr lang="pl-PL" dirty="0" err="1"/>
              <a:t>konwolucyjne</a:t>
            </a:r>
            <a:r>
              <a:rPr lang="pl-PL" dirty="0"/>
              <a:t> poprzez trening są w stanie nauczyć się, jakie cechy szczególne obrazu pomagają w jego klasyfikacji. Ich przewagą nad standardowymi sieciami głębokimi jest większa skuteczność w wykrywaniu zawiłych zależności w obrazach. Jest to możliwe dzięki zastosowaniu filtrów badających zależności pomiędzy sąsiednimi pikselami.</a:t>
            </a:r>
          </a:p>
          <a:p>
            <a:pPr marL="0" indent="0">
              <a:buNone/>
            </a:pPr>
            <a:endParaRPr lang="pl-PL" dirty="0"/>
          </a:p>
        </p:txBody>
      </p:sp>
    </p:spTree>
    <p:extLst>
      <p:ext uri="{BB962C8B-B14F-4D97-AF65-F5344CB8AC3E}">
        <p14:creationId xmlns:p14="http://schemas.microsoft.com/office/powerpoint/2010/main" val="16371210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37CA33-A652-412D-8D4F-24CE2A3B3A66}"/>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61933C1-23DA-4F67-839D-FB348F421B88}"/>
              </a:ext>
            </a:extLst>
          </p:cNvPr>
          <p:cNvPicPr>
            <a:picLocks noChangeAspect="1"/>
          </p:cNvPicPr>
          <p:nvPr/>
        </p:nvPicPr>
        <p:blipFill>
          <a:blip r:embed="rId2"/>
          <a:stretch>
            <a:fillRect/>
          </a:stretch>
        </p:blipFill>
        <p:spPr>
          <a:xfrm>
            <a:off x="782364" y="1143855"/>
            <a:ext cx="4159007" cy="3024733"/>
          </a:xfrm>
          <a:prstGeom prst="rect">
            <a:avLst/>
          </a:prstGeom>
        </p:spPr>
      </p:pic>
      <p:sp>
        <p:nvSpPr>
          <p:cNvPr id="7" name="pole tekstowe 6">
            <a:extLst>
              <a:ext uri="{FF2B5EF4-FFF2-40B4-BE49-F238E27FC236}">
                <a16:creationId xmlns:a16="http://schemas.microsoft.com/office/drawing/2014/main" id="{E72DAD3B-21E2-42B5-B73F-08D68DE8B7F6}"/>
              </a:ext>
            </a:extLst>
          </p:cNvPr>
          <p:cNvSpPr txBox="1"/>
          <p:nvPr/>
        </p:nvSpPr>
        <p:spPr>
          <a:xfrm>
            <a:off x="4941371" y="1143855"/>
            <a:ext cx="4054712" cy="3416320"/>
          </a:xfrm>
          <a:prstGeom prst="rect">
            <a:avLst/>
          </a:prstGeom>
          <a:noFill/>
        </p:spPr>
        <p:txBody>
          <a:bodyPr wrap="square">
            <a:spAutoFit/>
          </a:bodyPr>
          <a:lstStyle/>
          <a:p>
            <a:r>
              <a:rPr lang="pl-PL" dirty="0"/>
              <a:t>Każdy obraz jest macierzą wartości, których liczba jest proporcjonalna do jego szerokości i wysokości w pikselach. W przypadku obrazów RGB obraz cechują trzy kolory podstawowe, więc każdy piksel reprezentowany jest przez trzy wartości. Zadaniem </a:t>
            </a:r>
            <a:r>
              <a:rPr lang="pl-PL" dirty="0" err="1"/>
              <a:t>ConvNet</a:t>
            </a:r>
            <a:r>
              <a:rPr lang="pl-PL" dirty="0"/>
              <a:t> jest redukcja rozmiaru obrazu do lżejszej formy bez utraty wartościowych cech, czyli tych które niosą informacje kluczowe dla klasyfikacji.</a:t>
            </a:r>
          </a:p>
        </p:txBody>
      </p:sp>
    </p:spTree>
    <p:extLst>
      <p:ext uri="{BB962C8B-B14F-4D97-AF65-F5344CB8AC3E}">
        <p14:creationId xmlns:p14="http://schemas.microsoft.com/office/powerpoint/2010/main" val="7042080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92C7AA1-2C71-47F2-A0A9-83D4C827E37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360B555-84BE-4957-A8FC-6AD5608EFA00}"/>
              </a:ext>
            </a:extLst>
          </p:cNvPr>
          <p:cNvSpPr>
            <a:spLocks noGrp="1"/>
          </p:cNvSpPr>
          <p:nvPr>
            <p:ph type="body" sz="quarter" idx="27"/>
          </p:nvPr>
        </p:nvSpPr>
        <p:spPr>
          <a:xfrm>
            <a:off x="457200" y="853640"/>
            <a:ext cx="8235950" cy="692865"/>
          </a:xfrm>
        </p:spPr>
        <p:txBody>
          <a:bodyPr/>
          <a:lstStyle/>
          <a:p>
            <a:pPr marL="0" indent="0">
              <a:buNone/>
            </a:pPr>
            <a:r>
              <a:rPr lang="pl-PL" dirty="0"/>
              <a:t>CNN złożona jest z dwóch kluczowych warstw. Pierwszą z nich jest warstwa </a:t>
            </a:r>
            <a:r>
              <a:rPr lang="pl-PL" dirty="0" err="1"/>
              <a:t>konwolucyjna</a:t>
            </a:r>
            <a:r>
              <a:rPr lang="pl-PL" dirty="0"/>
              <a:t>.</a:t>
            </a:r>
          </a:p>
        </p:txBody>
      </p:sp>
      <p:pic>
        <p:nvPicPr>
          <p:cNvPr id="5" name="Obraz 4">
            <a:extLst>
              <a:ext uri="{FF2B5EF4-FFF2-40B4-BE49-F238E27FC236}">
                <a16:creationId xmlns:a16="http://schemas.microsoft.com/office/drawing/2014/main" id="{C99F5AF9-BFF5-4122-A0D2-313677556FFC}"/>
              </a:ext>
            </a:extLst>
          </p:cNvPr>
          <p:cNvPicPr>
            <a:picLocks noChangeAspect="1"/>
          </p:cNvPicPr>
          <p:nvPr/>
        </p:nvPicPr>
        <p:blipFill>
          <a:blip r:embed="rId2"/>
          <a:stretch>
            <a:fillRect/>
          </a:stretch>
        </p:blipFill>
        <p:spPr>
          <a:xfrm>
            <a:off x="1519516" y="1710734"/>
            <a:ext cx="5446059" cy="3060685"/>
          </a:xfrm>
          <a:prstGeom prst="rect">
            <a:avLst/>
          </a:prstGeom>
        </p:spPr>
      </p:pic>
    </p:spTree>
    <p:extLst>
      <p:ext uri="{BB962C8B-B14F-4D97-AF65-F5344CB8AC3E}">
        <p14:creationId xmlns:p14="http://schemas.microsoft.com/office/powerpoint/2010/main" val="12029273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521C16-AA7C-4952-A9EE-9B377D748F1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BDF9A42D-9DBF-458C-8E0C-CC15A26037BC}"/>
              </a:ext>
            </a:extLst>
          </p:cNvPr>
          <p:cNvSpPr>
            <a:spLocks noGrp="1"/>
          </p:cNvSpPr>
          <p:nvPr>
            <p:ph type="body" sz="quarter" idx="27"/>
          </p:nvPr>
        </p:nvSpPr>
        <p:spPr/>
        <p:txBody>
          <a:bodyPr/>
          <a:lstStyle/>
          <a:p>
            <a:pPr marL="0" indent="0">
              <a:buNone/>
            </a:pPr>
            <a:r>
              <a:rPr lang="pl-PL" dirty="0"/>
              <a:t>Animacja przedstawia obraz RGB oraz poruszający się po nim filtr o rozmiarze 3x3x3 i zdefiniowanym kroku. Krok to wartość w pikselach, o którą przesuwa się filtr. Może zostać zastosowany „zero </a:t>
            </a:r>
            <a:r>
              <a:rPr lang="pl-PL" dirty="0" err="1"/>
              <a:t>padding</a:t>
            </a:r>
            <a:r>
              <a:rPr lang="pl-PL" dirty="0"/>
              <a:t>”, czyli wypełnienie zerami (białe kwadraty). Taki zabieg pozwala na zachowanie większej ilości informacji, kosztem wydajności.</a:t>
            </a:r>
          </a:p>
          <a:p>
            <a:pPr marL="0" indent="0">
              <a:buNone/>
            </a:pPr>
            <a:endParaRPr lang="pl-PL" dirty="0"/>
          </a:p>
          <a:p>
            <a:pPr marL="0" indent="0">
              <a:buNone/>
            </a:pPr>
            <a:r>
              <a:rPr lang="pl-PL" dirty="0"/>
              <a:t>Kolejne wartości macierzy wyjściowej obliczane są w następujący sposób:</a:t>
            </a:r>
          </a:p>
          <a:p>
            <a:pPr marL="0" indent="0">
              <a:buNone/>
            </a:pPr>
            <a:endParaRPr lang="pl-PL" dirty="0"/>
          </a:p>
          <a:p>
            <a:r>
              <a:rPr lang="pl-PL" dirty="0"/>
              <a:t>mnożenie wartości w danym fragmencie obrazu przez filtr (po elementach),</a:t>
            </a:r>
          </a:p>
          <a:p>
            <a:r>
              <a:rPr lang="pl-PL" dirty="0"/>
              <a:t>sumowanie obliczonych wartości dla danego kanału,</a:t>
            </a:r>
          </a:p>
          <a:p>
            <a:r>
              <a:rPr lang="pl-PL" dirty="0"/>
              <a:t>sumowanie wartości dla każdego kanału z uwzględnieniem </a:t>
            </a:r>
            <a:r>
              <a:rPr lang="pl-PL" dirty="0" err="1"/>
              <a:t>biasu</a:t>
            </a:r>
            <a:r>
              <a:rPr lang="pl-PL" dirty="0"/>
              <a:t> (w tym przypadku równego 1).</a:t>
            </a:r>
          </a:p>
          <a:p>
            <a:pPr marL="0" indent="0">
              <a:buNone/>
            </a:pPr>
            <a:endParaRPr lang="pl-PL" dirty="0"/>
          </a:p>
        </p:txBody>
      </p:sp>
    </p:spTree>
    <p:extLst>
      <p:ext uri="{BB962C8B-B14F-4D97-AF65-F5344CB8AC3E}">
        <p14:creationId xmlns:p14="http://schemas.microsoft.com/office/powerpoint/2010/main" val="3783844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E3C0A76-EA2A-41DF-8B6F-FA52997444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0DF3BE8-29CA-4F8E-BF54-F64DB6C854E0}"/>
              </a:ext>
            </a:extLst>
          </p:cNvPr>
          <p:cNvSpPr>
            <a:spLocks noGrp="1"/>
          </p:cNvSpPr>
          <p:nvPr>
            <p:ph type="body" sz="quarter" idx="27"/>
          </p:nvPr>
        </p:nvSpPr>
        <p:spPr/>
        <p:txBody>
          <a:bodyPr/>
          <a:lstStyle/>
          <a:p>
            <a:pPr marL="0" indent="0">
              <a:buNone/>
            </a:pPr>
            <a:r>
              <a:rPr lang="pl-PL" dirty="0"/>
              <a:t>Warto zwrócić uwagę, że wartości filtru dla danego kanału mogą się od siebie różnić. Zadaniem warstwy </a:t>
            </a:r>
            <a:r>
              <a:rPr lang="pl-PL" dirty="0" err="1"/>
              <a:t>konwolucyjnej</a:t>
            </a:r>
            <a:r>
              <a:rPr lang="pl-PL" dirty="0"/>
              <a:t>, w przypadku pierwszej warstwy, jest wyodrębnienie cech, takich jak krawędzie, kolory, gradienty. Im więcej warstw, tym bardziej skomplikowane cechy zostaną wyznaczone.</a:t>
            </a:r>
          </a:p>
          <a:p>
            <a:pPr marL="0" indent="0">
              <a:buNone/>
            </a:pPr>
            <a:r>
              <a:rPr lang="pl-PL" dirty="0"/>
              <a:t> </a:t>
            </a:r>
          </a:p>
          <a:p>
            <a:pPr marL="0" indent="0">
              <a:buNone/>
            </a:pPr>
            <a:r>
              <a:rPr lang="pl-PL" dirty="0"/>
              <a:t>Analogicznie do warstw zwykłej sieci, po warstwie </a:t>
            </a:r>
            <a:r>
              <a:rPr lang="pl-PL" dirty="0" err="1"/>
              <a:t>konwolucyjnej</a:t>
            </a:r>
            <a:r>
              <a:rPr lang="pl-PL" dirty="0"/>
              <a:t> występuje warstwa aktywacyjna (najczęściej funkcja </a:t>
            </a:r>
            <a:r>
              <a:rPr lang="pl-PL" dirty="0" err="1"/>
              <a:t>ReLU</a:t>
            </a:r>
            <a:r>
              <a:rPr lang="pl-PL" dirty="0"/>
              <a:t>), wprowadzająca nieliniowość do sieci.</a:t>
            </a:r>
          </a:p>
          <a:p>
            <a:pPr marL="0" indent="0">
              <a:buNone/>
            </a:pPr>
            <a:r>
              <a:rPr lang="pl-PL" dirty="0"/>
              <a:t> </a:t>
            </a:r>
          </a:p>
          <a:p>
            <a:pPr marL="0" indent="0">
              <a:buNone/>
            </a:pPr>
            <a:r>
              <a:rPr lang="pl-PL" dirty="0"/>
              <a:t>Druga warstwa jest nazywana łączącą (</a:t>
            </a:r>
            <a:r>
              <a:rPr lang="pl-PL" dirty="0" err="1"/>
              <a:t>pooling</a:t>
            </a:r>
            <a:r>
              <a:rPr lang="pl-PL" dirty="0"/>
              <a:t> </a:t>
            </a:r>
            <a:r>
              <a:rPr lang="pl-PL" dirty="0" err="1"/>
              <a:t>layer</a:t>
            </a:r>
            <a:r>
              <a:rPr lang="pl-PL" dirty="0"/>
              <a:t>). Jej zadaniem jest zmniejszenie wymiarów cech </a:t>
            </a:r>
            <a:r>
              <a:rPr lang="pl-PL" dirty="0" err="1"/>
              <a:t>konwolucyjnych</a:t>
            </a:r>
            <a:r>
              <a:rPr lang="pl-PL" dirty="0"/>
              <a:t>, wyznaczonych w poprzedniej warstwie, przy zachowaniu kluczowych cech. Odpowiada również za redukcję szumu. Najpopularniejszą metodą jest „max </a:t>
            </a:r>
            <a:r>
              <a:rPr lang="pl-PL" dirty="0" err="1"/>
              <a:t>pooling</a:t>
            </a:r>
            <a:r>
              <a:rPr lang="pl-PL" dirty="0"/>
              <a:t>”.</a:t>
            </a:r>
          </a:p>
        </p:txBody>
      </p:sp>
    </p:spTree>
    <p:extLst>
      <p:ext uri="{BB962C8B-B14F-4D97-AF65-F5344CB8AC3E}">
        <p14:creationId xmlns:p14="http://schemas.microsoft.com/office/powerpoint/2010/main" val="20291393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C2282F-A003-4FF3-B36E-542707EAD525}"/>
              </a:ext>
            </a:extLst>
          </p:cNvPr>
          <p:cNvSpPr>
            <a:spLocks noGrp="1"/>
          </p:cNvSpPr>
          <p:nvPr>
            <p:ph type="body" sz="quarter" idx="25"/>
          </p:nvPr>
        </p:nvSpPr>
        <p:spPr/>
        <p:txBody>
          <a:bodyPr/>
          <a:lstStyle/>
          <a:p>
            <a:endParaRPr lang="pl-PL"/>
          </a:p>
        </p:txBody>
      </p:sp>
      <p:pic>
        <p:nvPicPr>
          <p:cNvPr id="5" name="Obraz 4" descr="Obraz zawierający stół&#10;&#10;Opis wygenerowany automatycznie">
            <a:extLst>
              <a:ext uri="{FF2B5EF4-FFF2-40B4-BE49-F238E27FC236}">
                <a16:creationId xmlns:a16="http://schemas.microsoft.com/office/drawing/2014/main" id="{496F9942-5DAB-42C3-9043-4C820F0E6986}"/>
              </a:ext>
            </a:extLst>
          </p:cNvPr>
          <p:cNvPicPr>
            <a:picLocks noChangeAspect="1"/>
          </p:cNvPicPr>
          <p:nvPr/>
        </p:nvPicPr>
        <p:blipFill>
          <a:blip r:embed="rId2"/>
          <a:stretch>
            <a:fillRect/>
          </a:stretch>
        </p:blipFill>
        <p:spPr>
          <a:xfrm>
            <a:off x="1058366" y="1426060"/>
            <a:ext cx="5715000" cy="2724150"/>
          </a:xfrm>
          <a:prstGeom prst="rect">
            <a:avLst/>
          </a:prstGeom>
        </p:spPr>
      </p:pic>
    </p:spTree>
    <p:extLst>
      <p:ext uri="{BB962C8B-B14F-4D97-AF65-F5344CB8AC3E}">
        <p14:creationId xmlns:p14="http://schemas.microsoft.com/office/powerpoint/2010/main" val="4302087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033BCA-8850-49B6-83B2-9B465C49E2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253568-12D1-498B-99AF-4F651C480D6E}"/>
              </a:ext>
            </a:extLst>
          </p:cNvPr>
          <p:cNvSpPr>
            <a:spLocks noGrp="1"/>
          </p:cNvSpPr>
          <p:nvPr>
            <p:ph type="body" sz="quarter" idx="27"/>
          </p:nvPr>
        </p:nvSpPr>
        <p:spPr/>
        <p:txBody>
          <a:bodyPr/>
          <a:lstStyle/>
          <a:p>
            <a:pPr marL="0" indent="0">
              <a:buNone/>
            </a:pPr>
            <a:r>
              <a:rPr lang="pl-PL" dirty="0"/>
              <a:t>Operacja łączenia przebiega w sposób zbliżony do stosowanego w warstwie </a:t>
            </a:r>
            <a:r>
              <a:rPr lang="pl-PL" dirty="0" err="1"/>
              <a:t>konwolucyjnej</a:t>
            </a:r>
            <a:r>
              <a:rPr lang="pl-PL" dirty="0"/>
              <a:t>. Definiowany jest filtr oraz krok. Kolejne wartości macierzy wyjściowej są maksymalną wartością objętą filtrem.</a:t>
            </a:r>
          </a:p>
          <a:p>
            <a:pPr marL="0" indent="0">
              <a:buNone/>
            </a:pPr>
            <a:r>
              <a:rPr lang="pl-PL" dirty="0"/>
              <a:t> </a:t>
            </a:r>
          </a:p>
          <a:p>
            <a:pPr marL="0" indent="0">
              <a:buNone/>
            </a:pPr>
            <a:endParaRPr lang="pl-PL" dirty="0"/>
          </a:p>
          <a:p>
            <a:pPr marL="0" indent="0">
              <a:buNone/>
            </a:pPr>
            <a:r>
              <a:rPr lang="pl-PL" dirty="0"/>
              <a:t>Wymienione warstwy stanowią razem jedną warstwę sieci </a:t>
            </a:r>
            <a:r>
              <a:rPr lang="pl-PL" dirty="0" err="1"/>
              <a:t>konwolucyjnej</a:t>
            </a:r>
            <a:r>
              <a:rPr lang="pl-PL" dirty="0"/>
              <a:t>. Po zastosowaniu wybranej ilości warstw otrzymana macierz zostaje spłaszczona i stanowi wejście do standardowej sieci neuronowej, stworzonej z w pełni połączonych warstw. Pozwala to na nauczenie algorytmu nieliniowych zależności pomiędzy cechami wyznaczonymi przez warstwy </a:t>
            </a:r>
            <a:r>
              <a:rPr lang="pl-PL" dirty="0" err="1"/>
              <a:t>konwolucyjne</a:t>
            </a:r>
            <a:r>
              <a:rPr lang="pl-PL" dirty="0"/>
              <a:t>.</a:t>
            </a:r>
          </a:p>
          <a:p>
            <a:pPr marL="0" indent="0">
              <a:buNone/>
            </a:pPr>
            <a:r>
              <a:rPr lang="pl-PL" dirty="0"/>
              <a:t> </a:t>
            </a:r>
          </a:p>
          <a:p>
            <a:pPr marL="0" indent="0">
              <a:buNone/>
            </a:pPr>
            <a:endParaRPr lang="pl-PL" dirty="0"/>
          </a:p>
        </p:txBody>
      </p:sp>
    </p:spTree>
    <p:extLst>
      <p:ext uri="{BB962C8B-B14F-4D97-AF65-F5344CB8AC3E}">
        <p14:creationId xmlns:p14="http://schemas.microsoft.com/office/powerpoint/2010/main" val="3849930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6B29263-88DE-4745-A5E7-55255E02C8F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D1A1771-1D53-4153-ACF0-F0EF42E499B5}"/>
              </a:ext>
            </a:extLst>
          </p:cNvPr>
          <p:cNvSpPr>
            <a:spLocks noGrp="1"/>
          </p:cNvSpPr>
          <p:nvPr>
            <p:ph type="body" sz="quarter" idx="27"/>
          </p:nvPr>
        </p:nvSpPr>
        <p:spPr/>
        <p:txBody>
          <a:bodyPr/>
          <a:lstStyle/>
          <a:p>
            <a:pPr marL="0" indent="0">
              <a:buNone/>
            </a:pPr>
            <a:r>
              <a:rPr lang="pl-PL" dirty="0"/>
              <a:t>Ostatnią warstwą sieci jest warstwa </a:t>
            </a:r>
            <a:r>
              <a:rPr lang="pl-PL" dirty="0" err="1"/>
              <a:t>Soft</a:t>
            </a:r>
            <a:r>
              <a:rPr lang="pl-PL" dirty="0"/>
              <a:t>-Max, pozwalająca na uzyskanie wartości prawdopodobieństw przynależności do poszczególnych klas (na przykład prawdopodobieństwo, że na obrazie znajduje się kot). W trakcie treningu są one porównywane z pożądanym wynikiem klasyfikacji w zastosowanej funkcji kosztu, a następnie poprzez algorytm wstecznej propagacji sieć dostosowuje swoje wagi w celu zminimalizowania błędu.</a:t>
            </a:r>
          </a:p>
          <a:p>
            <a:pPr marL="0" indent="0">
              <a:buNone/>
            </a:pPr>
            <a:endParaRPr lang="pl-PL" dirty="0"/>
          </a:p>
        </p:txBody>
      </p:sp>
    </p:spTree>
    <p:extLst>
      <p:ext uri="{BB962C8B-B14F-4D97-AF65-F5344CB8AC3E}">
        <p14:creationId xmlns:p14="http://schemas.microsoft.com/office/powerpoint/2010/main" val="3251390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00230" y="2680545"/>
            <a:ext cx="2097128" cy="50783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30071" y="4540279"/>
            <a:ext cx="1646384" cy="50783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88C5295-24B9-49B1-B609-A7CAC83D9135}"/>
              </a:ext>
            </a:extLst>
          </p:cNvPr>
          <p:cNvSpPr>
            <a:spLocks noGrp="1"/>
          </p:cNvSpPr>
          <p:nvPr>
            <p:ph type="body" sz="quarter" idx="25"/>
          </p:nvPr>
        </p:nvSpPr>
        <p:spPr/>
        <p:txBody>
          <a:bodyPr/>
          <a:lstStyle/>
          <a:p>
            <a:r>
              <a:rPr lang="pl-PL" dirty="0"/>
              <a:t>Restrykcyjna Maszyna </a:t>
            </a:r>
            <a:r>
              <a:rPr lang="pl-PL" dirty="0" err="1"/>
              <a:t>Bolzmana</a:t>
            </a:r>
            <a:r>
              <a:rPr lang="pl-PL" dirty="0"/>
              <a:t> (</a:t>
            </a:r>
            <a:r>
              <a:rPr lang="pl-PL" dirty="0" err="1"/>
              <a:t>Restricted</a:t>
            </a:r>
            <a:r>
              <a:rPr lang="pl-PL" dirty="0"/>
              <a:t> </a:t>
            </a:r>
            <a:r>
              <a:rPr lang="pl-PL" dirty="0" err="1"/>
              <a:t>Bolzman</a:t>
            </a:r>
            <a:r>
              <a:rPr lang="pl-PL" dirty="0"/>
              <a:t> Machine)</a:t>
            </a:r>
          </a:p>
        </p:txBody>
      </p:sp>
      <p:pic>
        <p:nvPicPr>
          <p:cNvPr id="5" name="Obraz 4">
            <a:extLst>
              <a:ext uri="{FF2B5EF4-FFF2-40B4-BE49-F238E27FC236}">
                <a16:creationId xmlns:a16="http://schemas.microsoft.com/office/drawing/2014/main" id="{C238BB3E-7DBD-4F0B-9CC9-ADC9ACB4AA0B}"/>
              </a:ext>
            </a:extLst>
          </p:cNvPr>
          <p:cNvPicPr>
            <a:picLocks noChangeAspect="1"/>
          </p:cNvPicPr>
          <p:nvPr/>
        </p:nvPicPr>
        <p:blipFill rotWithShape="1">
          <a:blip r:embed="rId2"/>
          <a:srcRect l="28456" t="31878" r="26911" b="6357"/>
          <a:stretch/>
        </p:blipFill>
        <p:spPr>
          <a:xfrm>
            <a:off x="961465" y="1405217"/>
            <a:ext cx="4800600" cy="3598474"/>
          </a:xfrm>
          <a:prstGeom prst="rect">
            <a:avLst/>
          </a:prstGeom>
        </p:spPr>
      </p:pic>
    </p:spTree>
    <p:extLst>
      <p:ext uri="{BB962C8B-B14F-4D97-AF65-F5344CB8AC3E}">
        <p14:creationId xmlns:p14="http://schemas.microsoft.com/office/powerpoint/2010/main" val="13840794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3B025C-D542-4041-AECA-95DF39EBDCC1}"/>
              </a:ext>
            </a:extLst>
          </p:cNvPr>
          <p:cNvSpPr>
            <a:spLocks noGrp="1"/>
          </p:cNvSpPr>
          <p:nvPr>
            <p:ph type="body" sz="quarter" idx="25"/>
          </p:nvPr>
        </p:nvSpPr>
        <p:spPr/>
        <p:txBody>
          <a:bodyPr/>
          <a:lstStyle/>
          <a:p>
            <a:r>
              <a:rPr lang="pl-PL" dirty="0" err="1"/>
              <a:t>Deep</a:t>
            </a:r>
            <a:r>
              <a:rPr lang="pl-PL" dirty="0"/>
              <a:t> </a:t>
            </a:r>
            <a:r>
              <a:rPr lang="pl-PL" dirty="0" err="1"/>
              <a:t>Belief</a:t>
            </a:r>
            <a:r>
              <a:rPr lang="pl-PL" dirty="0"/>
              <a:t> Networks</a:t>
            </a:r>
          </a:p>
        </p:txBody>
      </p:sp>
      <p:sp>
        <p:nvSpPr>
          <p:cNvPr id="5" name="pole tekstowe 4">
            <a:extLst>
              <a:ext uri="{FF2B5EF4-FFF2-40B4-BE49-F238E27FC236}">
                <a16:creationId xmlns:a16="http://schemas.microsoft.com/office/drawing/2014/main" id="{786C4C22-019D-4CB7-BC11-A12B164C3E02}"/>
              </a:ext>
            </a:extLst>
          </p:cNvPr>
          <p:cNvSpPr txBox="1"/>
          <p:nvPr/>
        </p:nvSpPr>
        <p:spPr>
          <a:xfrm>
            <a:off x="632012" y="1172847"/>
            <a:ext cx="8061138" cy="1200329"/>
          </a:xfrm>
          <a:prstGeom prst="rect">
            <a:avLst/>
          </a:prstGeom>
          <a:noFill/>
        </p:spPr>
        <p:txBody>
          <a:bodyPr wrap="square">
            <a:spAutoFit/>
          </a:bodyPr>
          <a:lstStyle/>
          <a:p>
            <a:r>
              <a:rPr lang="pl-PL" dirty="0"/>
              <a:t>generatywny model graficzny lub alternatywnie klasa głębokich sieci neuronowych, składających się z wielu warstw ukrytych zmiennych („ukrytych jednostek”), z połączeniami między warstwami, ale nie między jednostkami w obrębie każdej warstwy </a:t>
            </a:r>
          </a:p>
        </p:txBody>
      </p:sp>
      <p:pic>
        <p:nvPicPr>
          <p:cNvPr id="7" name="Obraz 6">
            <a:extLst>
              <a:ext uri="{FF2B5EF4-FFF2-40B4-BE49-F238E27FC236}">
                <a16:creationId xmlns:a16="http://schemas.microsoft.com/office/drawing/2014/main" id="{7F04C88A-9A6B-4293-AEB7-78B2F43257FF}"/>
              </a:ext>
            </a:extLst>
          </p:cNvPr>
          <p:cNvPicPr>
            <a:picLocks noChangeAspect="1"/>
          </p:cNvPicPr>
          <p:nvPr/>
        </p:nvPicPr>
        <p:blipFill rotWithShape="1">
          <a:blip r:embed="rId2"/>
          <a:srcRect l="27868" t="25582" r="18456" b="49169"/>
          <a:stretch/>
        </p:blipFill>
        <p:spPr>
          <a:xfrm>
            <a:off x="632011" y="2571750"/>
            <a:ext cx="6273053" cy="1598340"/>
          </a:xfrm>
          <a:prstGeom prst="rect">
            <a:avLst/>
          </a:prstGeom>
        </p:spPr>
      </p:pic>
    </p:spTree>
    <p:extLst>
      <p:ext uri="{BB962C8B-B14F-4D97-AF65-F5344CB8AC3E}">
        <p14:creationId xmlns:p14="http://schemas.microsoft.com/office/powerpoint/2010/main" val="14752851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A3F794-672E-4DD4-9CDB-6CF12E3C3D89}"/>
              </a:ext>
            </a:extLst>
          </p:cNvPr>
          <p:cNvSpPr>
            <a:spLocks noGrp="1"/>
          </p:cNvSpPr>
          <p:nvPr>
            <p:ph type="body" sz="quarter" idx="25"/>
          </p:nvPr>
        </p:nvSpPr>
        <p:spPr/>
        <p:txBody>
          <a:bodyPr/>
          <a:lstStyle/>
          <a:p>
            <a:r>
              <a:rPr lang="pl-PL" dirty="0" err="1"/>
              <a:t>Contrastive</a:t>
            </a:r>
            <a:r>
              <a:rPr lang="pl-PL" dirty="0"/>
              <a:t> </a:t>
            </a:r>
            <a:r>
              <a:rPr lang="pl-PL" dirty="0" err="1"/>
              <a:t>Divergence</a:t>
            </a:r>
            <a:endParaRPr lang="pl-PL" dirty="0"/>
          </a:p>
        </p:txBody>
      </p:sp>
      <p:pic>
        <p:nvPicPr>
          <p:cNvPr id="5" name="Obraz 4">
            <a:extLst>
              <a:ext uri="{FF2B5EF4-FFF2-40B4-BE49-F238E27FC236}">
                <a16:creationId xmlns:a16="http://schemas.microsoft.com/office/drawing/2014/main" id="{9A9397F0-77A8-4DB0-9054-E94146D73462}"/>
              </a:ext>
            </a:extLst>
          </p:cNvPr>
          <p:cNvPicPr>
            <a:picLocks noChangeAspect="1"/>
          </p:cNvPicPr>
          <p:nvPr/>
        </p:nvPicPr>
        <p:blipFill rotWithShape="1">
          <a:blip r:embed="rId2"/>
          <a:srcRect l="27941" t="29298" r="18897" b="14503"/>
          <a:stretch/>
        </p:blipFill>
        <p:spPr>
          <a:xfrm>
            <a:off x="900953" y="1102660"/>
            <a:ext cx="4861112" cy="2783540"/>
          </a:xfrm>
          <a:prstGeom prst="rect">
            <a:avLst/>
          </a:prstGeom>
        </p:spPr>
      </p:pic>
      <p:pic>
        <p:nvPicPr>
          <p:cNvPr id="9" name="Obraz 8">
            <a:extLst>
              <a:ext uri="{FF2B5EF4-FFF2-40B4-BE49-F238E27FC236}">
                <a16:creationId xmlns:a16="http://schemas.microsoft.com/office/drawing/2014/main" id="{A0E71B1A-481E-41B0-8C16-56E083A0EDA4}"/>
              </a:ext>
            </a:extLst>
          </p:cNvPr>
          <p:cNvPicPr>
            <a:picLocks noChangeAspect="1"/>
          </p:cNvPicPr>
          <p:nvPr/>
        </p:nvPicPr>
        <p:blipFill rotWithShape="1">
          <a:blip r:embed="rId3"/>
          <a:srcRect l="28235" t="14266" r="23530" b="80612"/>
          <a:stretch/>
        </p:blipFill>
        <p:spPr>
          <a:xfrm>
            <a:off x="1126191" y="4186994"/>
            <a:ext cx="4410636" cy="253728"/>
          </a:xfrm>
          <a:prstGeom prst="rect">
            <a:avLst/>
          </a:prstGeom>
        </p:spPr>
      </p:pic>
    </p:spTree>
    <p:extLst>
      <p:ext uri="{BB962C8B-B14F-4D97-AF65-F5344CB8AC3E}">
        <p14:creationId xmlns:p14="http://schemas.microsoft.com/office/powerpoint/2010/main" val="2227501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C1933D0-EAAE-40EE-B4D1-7FBD99FAC98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CF183C8-75D2-4271-A80C-38EDC5C0DEA1}"/>
              </a:ext>
            </a:extLst>
          </p:cNvPr>
          <p:cNvPicPr>
            <a:picLocks noChangeAspect="1"/>
          </p:cNvPicPr>
          <p:nvPr/>
        </p:nvPicPr>
        <p:blipFill rotWithShape="1">
          <a:blip r:embed="rId2"/>
          <a:srcRect l="27427" t="34865" r="17794" b="9751"/>
          <a:stretch/>
        </p:blipFill>
        <p:spPr>
          <a:xfrm>
            <a:off x="1149722" y="1048870"/>
            <a:ext cx="6420889" cy="3516406"/>
          </a:xfrm>
          <a:prstGeom prst="rect">
            <a:avLst/>
          </a:prstGeom>
        </p:spPr>
      </p:pic>
    </p:spTree>
    <p:extLst>
      <p:ext uri="{BB962C8B-B14F-4D97-AF65-F5344CB8AC3E}">
        <p14:creationId xmlns:p14="http://schemas.microsoft.com/office/powerpoint/2010/main" val="17439593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89FC7C6-2915-4FD1-B7CF-C676B2DFE11B}"/>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91C8F7AF-693F-4AAC-B54B-038B748F7A79}"/>
              </a:ext>
            </a:extLst>
          </p:cNvPr>
          <p:cNvPicPr>
            <a:picLocks noChangeAspect="1"/>
          </p:cNvPicPr>
          <p:nvPr/>
        </p:nvPicPr>
        <p:blipFill rotWithShape="1">
          <a:blip r:embed="rId2"/>
          <a:srcRect l="28015" t="34457" r="18530" b="15312"/>
          <a:stretch/>
        </p:blipFill>
        <p:spPr>
          <a:xfrm>
            <a:off x="672353" y="1166407"/>
            <a:ext cx="6651232" cy="3385421"/>
          </a:xfrm>
          <a:prstGeom prst="rect">
            <a:avLst/>
          </a:prstGeom>
        </p:spPr>
      </p:pic>
    </p:spTree>
    <p:extLst>
      <p:ext uri="{BB962C8B-B14F-4D97-AF65-F5344CB8AC3E}">
        <p14:creationId xmlns:p14="http://schemas.microsoft.com/office/powerpoint/2010/main" val="37298737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41BF17-E360-4B76-B80E-A8291EC63D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0EDDAC3-0E5A-4569-B2CE-7E7DFF1FF439}"/>
              </a:ext>
            </a:extLst>
          </p:cNvPr>
          <p:cNvPicPr>
            <a:picLocks noChangeAspect="1"/>
          </p:cNvPicPr>
          <p:nvPr/>
        </p:nvPicPr>
        <p:blipFill rotWithShape="1">
          <a:blip r:embed="rId2"/>
          <a:srcRect l="27427" t="27534" r="18162" b="13009"/>
          <a:stretch/>
        </p:blipFill>
        <p:spPr>
          <a:xfrm>
            <a:off x="1048871" y="880782"/>
            <a:ext cx="6031006" cy="3569704"/>
          </a:xfrm>
          <a:prstGeom prst="rect">
            <a:avLst/>
          </a:prstGeom>
        </p:spPr>
      </p:pic>
    </p:spTree>
    <p:extLst>
      <p:ext uri="{BB962C8B-B14F-4D97-AF65-F5344CB8AC3E}">
        <p14:creationId xmlns:p14="http://schemas.microsoft.com/office/powerpoint/2010/main" val="15301489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4256EB-051D-4A3F-9E9C-35C7A14174EE}"/>
              </a:ext>
            </a:extLst>
          </p:cNvPr>
          <p:cNvSpPr>
            <a:spLocks noGrp="1"/>
          </p:cNvSpPr>
          <p:nvPr>
            <p:ph type="body" sz="quarter" idx="25"/>
          </p:nvPr>
        </p:nvSpPr>
        <p:spPr/>
        <p:txBody>
          <a:bodyPr/>
          <a:lstStyle/>
          <a:p>
            <a:r>
              <a:rPr lang="pl-PL" dirty="0"/>
              <a:t>GAN – </a:t>
            </a:r>
            <a:r>
              <a:rPr lang="pl-PL" dirty="0" err="1"/>
              <a:t>Generative</a:t>
            </a:r>
            <a:r>
              <a:rPr lang="pl-PL" dirty="0"/>
              <a:t> </a:t>
            </a:r>
            <a:r>
              <a:rPr lang="pl-PL" dirty="0" err="1"/>
              <a:t>Adversarial</a:t>
            </a:r>
            <a:r>
              <a:rPr lang="pl-PL" dirty="0"/>
              <a:t> Network</a:t>
            </a:r>
          </a:p>
          <a:p>
            <a:endParaRPr lang="pl-PL" dirty="0"/>
          </a:p>
        </p:txBody>
      </p:sp>
      <p:sp>
        <p:nvSpPr>
          <p:cNvPr id="5" name="pole tekstowe 4">
            <a:extLst>
              <a:ext uri="{FF2B5EF4-FFF2-40B4-BE49-F238E27FC236}">
                <a16:creationId xmlns:a16="http://schemas.microsoft.com/office/drawing/2014/main" id="{E8A0B011-070A-4BB7-9AFB-D1482F4DCF60}"/>
              </a:ext>
            </a:extLst>
          </p:cNvPr>
          <p:cNvSpPr txBox="1"/>
          <p:nvPr/>
        </p:nvSpPr>
        <p:spPr>
          <a:xfrm>
            <a:off x="389965" y="1215935"/>
            <a:ext cx="8411135" cy="2585323"/>
          </a:xfrm>
          <a:prstGeom prst="rect">
            <a:avLst/>
          </a:prstGeom>
          <a:noFill/>
        </p:spPr>
        <p:txBody>
          <a:bodyPr wrap="square">
            <a:spAutoFit/>
          </a:bodyPr>
          <a:lstStyle/>
          <a:p>
            <a:endParaRPr lang="pl-PL" dirty="0"/>
          </a:p>
          <a:p>
            <a:r>
              <a:rPr lang="pl-PL" dirty="0"/>
              <a:t>Na początku przybliżmy sobie mechanizm stojący za generatywnymi sieciami współzawodniczącymi. Wyobraźmy sobie, że posiadamy dwie niezależne sieci neuronowe, pierwszą zwaną dyskryminatorem, którą uczymy rozpoznawać obrazy, i drugą, która uczy się generować obrazy (generatora).</a:t>
            </a:r>
          </a:p>
          <a:p>
            <a:endParaRPr lang="pl-PL" dirty="0"/>
          </a:p>
          <a:p>
            <a:r>
              <a:rPr lang="pl-PL" dirty="0"/>
              <a:t>Obydwa modele grają w pewną grę zgodną z teorią gier, gdzie generator próbuje przechytrzyć dyskryminatora, a dyskryminator, posiadając próbki prawdziwych i nieprawdziwych (generowanych) zdjęć, próbuje do tego nie dopuścić. </a:t>
            </a:r>
          </a:p>
        </p:txBody>
      </p:sp>
    </p:spTree>
    <p:extLst>
      <p:ext uri="{BB962C8B-B14F-4D97-AF65-F5344CB8AC3E}">
        <p14:creationId xmlns:p14="http://schemas.microsoft.com/office/powerpoint/2010/main" val="6191099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33DD15-141C-4D6E-92BA-4DC40E043891}"/>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071D30F-864F-448A-AD56-A28B4FFDE65C}"/>
              </a:ext>
            </a:extLst>
          </p:cNvPr>
          <p:cNvSpPr>
            <a:spLocks noGrp="1"/>
          </p:cNvSpPr>
          <p:nvPr>
            <p:ph type="body" sz="quarter" idx="27"/>
          </p:nvPr>
        </p:nvSpPr>
        <p:spPr/>
        <p:txBody>
          <a:bodyPr/>
          <a:lstStyle/>
          <a:p>
            <a:pPr marL="0" indent="0">
              <a:buNone/>
            </a:pPr>
            <a:r>
              <a:rPr lang="pl-PL" dirty="0"/>
              <a:t>W trakcie procesu uczenia obydwa modele podnoszą swoje umiejętności. Generator generuje coraz lepsze zdjęcia, a dyskryminator umie coraz lepiej rozpoznawać zdjęcia nieprawdziwe i prawdziwe. W momencie gdy generator zacznie tworzyć tak realistyczne zdjęcia, że dyskryminator nie będzie w stanie odróżnić ich od prawdziwych, model generatywny zostanie w pełni wytrenowany. Dzięki temu będzie on w stanie generować na żądanie zdjęcia, które będą bardzo realistyczne.</a:t>
            </a:r>
          </a:p>
          <a:p>
            <a:pPr marL="0" indent="0">
              <a:buNone/>
            </a:pPr>
            <a:endParaRPr lang="pl-PL" dirty="0"/>
          </a:p>
          <a:p>
            <a:pPr marL="0" indent="0">
              <a:buNone/>
            </a:pPr>
            <a:r>
              <a:rPr lang="pl-PL" dirty="0"/>
              <a:t>Technologia ta została wymyślona w 2014 r. przez </a:t>
            </a:r>
            <a:r>
              <a:rPr lang="pl-PL" dirty="0" err="1"/>
              <a:t>Iana</a:t>
            </a:r>
            <a:r>
              <a:rPr lang="pl-PL" dirty="0"/>
              <a:t> </a:t>
            </a:r>
            <a:r>
              <a:rPr lang="pl-PL" dirty="0" err="1"/>
              <a:t>Goodfellowa</a:t>
            </a:r>
            <a:r>
              <a:rPr lang="pl-PL" dirty="0"/>
              <a:t> i jego współpracowników. Opublikowali oni całkiem ciekawą pracę naukową opisującą ten koncept. </a:t>
            </a:r>
          </a:p>
        </p:txBody>
      </p:sp>
    </p:spTree>
    <p:extLst>
      <p:ext uri="{BB962C8B-B14F-4D97-AF65-F5344CB8AC3E}">
        <p14:creationId xmlns:p14="http://schemas.microsoft.com/office/powerpoint/2010/main" val="13858937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46DC10-E758-4F36-B745-B40FC6AC0E06}"/>
              </a:ext>
            </a:extLst>
          </p:cNvPr>
          <p:cNvSpPr>
            <a:spLocks noGrp="1"/>
          </p:cNvSpPr>
          <p:nvPr>
            <p:ph type="body" sz="quarter" idx="25"/>
          </p:nvPr>
        </p:nvSpPr>
        <p:spPr/>
        <p:txBody>
          <a:bodyPr/>
          <a:lstStyle/>
          <a:p>
            <a:endParaRPr lang="pl-PL"/>
          </a:p>
        </p:txBody>
      </p:sp>
      <p:pic>
        <p:nvPicPr>
          <p:cNvPr id="7" name="Obraz 6">
            <a:extLst>
              <a:ext uri="{FF2B5EF4-FFF2-40B4-BE49-F238E27FC236}">
                <a16:creationId xmlns:a16="http://schemas.microsoft.com/office/drawing/2014/main" id="{5A89D845-85E0-4CA7-98EE-3E9FC15A3412}"/>
              </a:ext>
            </a:extLst>
          </p:cNvPr>
          <p:cNvPicPr>
            <a:picLocks noChangeAspect="1"/>
          </p:cNvPicPr>
          <p:nvPr/>
        </p:nvPicPr>
        <p:blipFill rotWithShape="1">
          <a:blip r:embed="rId3"/>
          <a:srcRect l="6323" t="33778" r="34044" b="14638"/>
          <a:stretch/>
        </p:blipFill>
        <p:spPr>
          <a:xfrm>
            <a:off x="578224" y="1230406"/>
            <a:ext cx="7019364" cy="3288974"/>
          </a:xfrm>
          <a:prstGeom prst="rect">
            <a:avLst/>
          </a:prstGeom>
        </p:spPr>
      </p:pic>
    </p:spTree>
    <p:extLst>
      <p:ext uri="{BB962C8B-B14F-4D97-AF65-F5344CB8AC3E}">
        <p14:creationId xmlns:p14="http://schemas.microsoft.com/office/powerpoint/2010/main" val="35062835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06084C-BBB5-4DC6-9F82-0A8D41155CEA}"/>
              </a:ext>
            </a:extLst>
          </p:cNvPr>
          <p:cNvSpPr>
            <a:spLocks noGrp="1"/>
          </p:cNvSpPr>
          <p:nvPr>
            <p:ph type="body" sz="quarter" idx="25"/>
          </p:nvPr>
        </p:nvSpPr>
        <p:spPr/>
        <p:txBody>
          <a:bodyPr/>
          <a:lstStyle/>
          <a:p>
            <a:endParaRPr lang="pl-PL"/>
          </a:p>
        </p:txBody>
      </p:sp>
      <p:pic>
        <p:nvPicPr>
          <p:cNvPr id="8" name="Obraz 7">
            <a:extLst>
              <a:ext uri="{FF2B5EF4-FFF2-40B4-BE49-F238E27FC236}">
                <a16:creationId xmlns:a16="http://schemas.microsoft.com/office/drawing/2014/main" id="{93E0189C-8C5F-4914-987B-7CFD11845A2D}"/>
              </a:ext>
            </a:extLst>
          </p:cNvPr>
          <p:cNvPicPr>
            <a:picLocks noChangeAspect="1"/>
          </p:cNvPicPr>
          <p:nvPr/>
        </p:nvPicPr>
        <p:blipFill rotWithShape="1">
          <a:blip r:embed="rId2"/>
          <a:srcRect l="7059" t="46267" r="56029" b="25362"/>
          <a:stretch/>
        </p:blipFill>
        <p:spPr>
          <a:xfrm>
            <a:off x="712694" y="1008529"/>
            <a:ext cx="3375212" cy="1405218"/>
          </a:xfrm>
          <a:prstGeom prst="rect">
            <a:avLst/>
          </a:prstGeom>
        </p:spPr>
      </p:pic>
      <p:pic>
        <p:nvPicPr>
          <p:cNvPr id="10" name="Obraz 9">
            <a:extLst>
              <a:ext uri="{FF2B5EF4-FFF2-40B4-BE49-F238E27FC236}">
                <a16:creationId xmlns:a16="http://schemas.microsoft.com/office/drawing/2014/main" id="{B066E09D-9037-42AB-83AB-707E2C553A2A}"/>
              </a:ext>
            </a:extLst>
          </p:cNvPr>
          <p:cNvPicPr>
            <a:picLocks noChangeAspect="1"/>
          </p:cNvPicPr>
          <p:nvPr/>
        </p:nvPicPr>
        <p:blipFill>
          <a:blip r:embed="rId3"/>
          <a:stretch>
            <a:fillRect/>
          </a:stretch>
        </p:blipFill>
        <p:spPr>
          <a:xfrm>
            <a:off x="3993777" y="2129238"/>
            <a:ext cx="4087906" cy="1827327"/>
          </a:xfrm>
          <a:prstGeom prst="rect">
            <a:avLst/>
          </a:prstGeom>
        </p:spPr>
      </p:pic>
    </p:spTree>
    <p:extLst>
      <p:ext uri="{BB962C8B-B14F-4D97-AF65-F5344CB8AC3E}">
        <p14:creationId xmlns:p14="http://schemas.microsoft.com/office/powerpoint/2010/main" val="1116496105"/>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3424</TotalTime>
  <Words>6584</Words>
  <Application>Microsoft Office PowerPoint</Application>
  <PresentationFormat>Pokaz na ekranie (16:9)</PresentationFormat>
  <Paragraphs>479</Paragraphs>
  <Slides>113</Slides>
  <Notes>3</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113</vt:i4>
      </vt:variant>
    </vt:vector>
  </HeadingPairs>
  <TitlesOfParts>
    <vt:vector size="118" baseType="lpstr">
      <vt:lpstr>Arial</vt:lpstr>
      <vt:lpstr>Calibri</vt:lpstr>
      <vt:lpstr>Courier New</vt:lpstr>
      <vt:lpstr>Wingdings</vt:lpstr>
      <vt:lpstr>2_Comarch_potx_big_v3_poprawki</vt:lpstr>
      <vt:lpstr>CENTRUM SZKOLENIOWE COMARCH</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Co to jest maszynowe uczenie się ? (Machine Learning)</vt:lpstr>
      <vt:lpstr>Uczenie maszyn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ZASTOSOWANIA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Co to jest Conda?</vt:lpstr>
      <vt:lpstr>Biblioteki i pakiety wspierające implementację algotymów ML</vt:lpstr>
      <vt:lpstr>ANACONDA</vt:lpstr>
      <vt:lpstr>ANACONDA</vt:lpstr>
      <vt:lpstr>anaconda</vt:lpstr>
      <vt:lpstr>DATALORE</vt:lpstr>
      <vt:lpstr>Biblioteka pandas </vt:lpstr>
      <vt:lpstr>pandas</vt:lpstr>
      <vt:lpstr>Podstawowe typy danych w pandas</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Sieci neuronowe</vt:lpstr>
      <vt:lpstr>Prezentacja programu PowerPoint</vt:lpstr>
      <vt:lpstr>Przykład</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Algorytm genetyczny</vt:lpstr>
      <vt:lpstr>Algorytm genetyczny</vt:lpstr>
      <vt:lpstr>Algorytm genetyczny</vt:lpstr>
      <vt:lpstr>Schemat prostego algorytmu genetycznego</vt:lpstr>
      <vt:lpstr>Algorytm genetyczny</vt:lpstr>
      <vt:lpstr>Algorytm genetyczny - kodowanie</vt:lpstr>
      <vt:lpstr>Funkcja przystosowania</vt:lpstr>
      <vt:lpstr>Metody selekcji</vt:lpstr>
      <vt:lpstr>Prezentacja programu PowerPoint</vt:lpstr>
      <vt:lpstr>Operatory krzyżowania</vt:lpstr>
      <vt:lpstr>Operatory mutacji</vt:lpstr>
      <vt:lpstr>Algorytm Genetyczny  - biblioteki pythona</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280</cp:revision>
  <dcterms:created xsi:type="dcterms:W3CDTF">2015-08-12T08:39:11Z</dcterms:created>
  <dcterms:modified xsi:type="dcterms:W3CDTF">2023-02-07T14:31:10Z</dcterms:modified>
</cp:coreProperties>
</file>